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2" r:id="rId6"/>
    <p:sldId id="261" r:id="rId7"/>
    <p:sldId id="263" r:id="rId8"/>
    <p:sldId id="264" r:id="rId9"/>
    <p:sldId id="265" r:id="rId10"/>
    <p:sldId id="266" r:id="rId11"/>
    <p:sldId id="268" r:id="rId12"/>
    <p:sldId id="267"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oosey.com/pages/cr/composer/composer_main?composerid=2699&amp;ttype=BIOGRAPHY" TargetMode="External"/><Relationship Id="rId2" Type="http://schemas.openxmlformats.org/officeDocument/2006/relationships/hyperlink" Target="https://www.naxos.com/person/Alberto_Ginastera/26054.htm" TargetMode="External"/><Relationship Id="rId1" Type="http://schemas.openxmlformats.org/officeDocument/2006/relationships/slideLayout" Target="../slideLayouts/slideLayout2.xml"/><Relationship Id="rId6" Type="http://schemas.openxmlformats.org/officeDocument/2006/relationships/hyperlink" Target="https://www.biography.com/musician/johann-sebastian-bach" TargetMode="External"/><Relationship Id="rId5" Type="http://schemas.openxmlformats.org/officeDocument/2006/relationships/hyperlink" Target="file:///C:\Users\Kelvin%20Karenga%20Kaboi\Downloads\10.2307\891187" TargetMode="External"/><Relationship Id="rId4" Type="http://schemas.openxmlformats.org/officeDocument/2006/relationships/hyperlink" Target="file:///C:\Users\Kelvin%20Karenga%20Kaboi\Downloads\10.1093\mq\xliii.4.43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file:///C:\Users\Kelvin%20Karenga%20Kaboi\Downloads\10.2307\890232" TargetMode="External"/><Relationship Id="rId2" Type="http://schemas.openxmlformats.org/officeDocument/2006/relationships/hyperlink" Target="https://www.britannica.com/biography/Johann-Sebastian-Bach#ref12102" TargetMode="External"/><Relationship Id="rId1" Type="http://schemas.openxmlformats.org/officeDocument/2006/relationships/slideLayout" Target="../slideLayouts/slideLayout2.xml"/><Relationship Id="rId4" Type="http://schemas.openxmlformats.org/officeDocument/2006/relationships/hyperlink" Target="http://www.bl.uk/onlinegallery/onlineex/musicmanu/bach/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75" y="377217"/>
            <a:ext cx="10364451" cy="778483"/>
          </a:xfrm>
        </p:spPr>
        <p:txBody>
          <a:bodyPr>
            <a:normAutofit/>
          </a:bodyPr>
          <a:lstStyle/>
          <a:p>
            <a:r>
              <a:rPr lang="en-US" sz="2800" b="1" dirty="0">
                <a:latin typeface="Times New Roman" panose="02020603050405020304" pitchFamily="18" charset="0"/>
                <a:cs typeface="Times New Roman" panose="02020603050405020304" pitchFamily="18" charset="0"/>
              </a:rPr>
              <a:t>SLO Music Research Project </a:t>
            </a:r>
          </a:p>
        </p:txBody>
      </p:sp>
      <p:sp>
        <p:nvSpPr>
          <p:cNvPr id="3" name="Content Placeholder 2"/>
          <p:cNvSpPr>
            <a:spLocks noGrp="1"/>
          </p:cNvSpPr>
          <p:nvPr>
            <p:ph sz="quarter" idx="13"/>
          </p:nvPr>
        </p:nvSpPr>
        <p:spPr>
          <a:xfrm>
            <a:off x="1002674" y="1617792"/>
            <a:ext cx="10871825" cy="5151308"/>
          </a:xfrm>
        </p:spPr>
        <p:txBody>
          <a:bodyPr>
            <a:normAutofit/>
          </a:bodyPr>
          <a:lstStyle/>
          <a:p>
            <a:pPr marL="0" indent="0" algn="ctr">
              <a:buNone/>
            </a:pPr>
            <a:r>
              <a:rPr lang="en-US" b="1" dirty="0">
                <a:latin typeface="Times New Roman" panose="02020603050405020304" pitchFamily="18" charset="0"/>
                <a:cs typeface="Times New Roman" panose="02020603050405020304" pitchFamily="18" charset="0"/>
              </a:rPr>
              <a:t>SLO Music Research Project </a:t>
            </a:r>
            <a:endParaRPr lang="en-US" dirty="0">
              <a:latin typeface="Times New Roman" panose="02020603050405020304" pitchFamily="18" charset="0"/>
              <a:cs typeface="Times New Roman" panose="02020603050405020304" pitchFamily="18" charset="0"/>
            </a:endParaRPr>
          </a:p>
          <a:p>
            <a:pPr marL="0" marR="0" indent="0" algn="ctr">
              <a:lnSpc>
                <a:spcPct val="200000"/>
              </a:lnSpc>
              <a:spcBef>
                <a:spcPts val="0"/>
              </a:spcBef>
              <a:spcAft>
                <a:spcPts val="1000"/>
              </a:spcAft>
              <a:buNone/>
            </a:pPr>
            <a:r>
              <a:rPr lang="en-US" dirty="0" smtClean="0">
                <a:solidFill>
                  <a:srgbClr val="0E101A"/>
                </a:solidFill>
                <a:latin typeface="Times New Roman" panose="02020603050405020304" pitchFamily="18" charset="0"/>
                <a:ea typeface="Calibri" panose="020F0502020204030204" pitchFamily="34" charset="0"/>
                <a:cs typeface="Times New Roman" panose="02020603050405020304" pitchFamily="18" charset="0"/>
              </a:rPr>
              <a:t>First </a:t>
            </a:r>
            <a:r>
              <a:rPr lang="en-US" dirty="0">
                <a:solidFill>
                  <a:srgbClr val="0E101A"/>
                </a:solidFill>
                <a:latin typeface="Times New Roman" panose="02020603050405020304" pitchFamily="18" charset="0"/>
                <a:ea typeface="Calibri" panose="020F0502020204030204" pitchFamily="34" charset="0"/>
                <a:cs typeface="Times New Roman" panose="02020603050405020304" pitchFamily="18" charset="0"/>
              </a:rPr>
              <a:t>Name, Middle Initial(s), Last Name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200000"/>
              </a:lnSpc>
              <a:spcBef>
                <a:spcPts val="0"/>
              </a:spcBef>
              <a:spcAft>
                <a:spcPts val="1000"/>
              </a:spcAft>
              <a:buNone/>
            </a:pPr>
            <a:r>
              <a:rPr lang="en-US" dirty="0">
                <a:solidFill>
                  <a:srgbClr val="0E101A"/>
                </a:solidFill>
                <a:latin typeface="Times New Roman" panose="02020603050405020304" pitchFamily="18" charset="0"/>
                <a:ea typeface="Calibri" panose="020F0502020204030204" pitchFamily="34" charset="0"/>
                <a:cs typeface="Times New Roman" panose="02020603050405020304" pitchFamily="18" charset="0"/>
              </a:rPr>
              <a:t>Author's Affiliation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200000"/>
              </a:lnSpc>
              <a:spcBef>
                <a:spcPts val="0"/>
              </a:spcBef>
              <a:spcAft>
                <a:spcPts val="1000"/>
              </a:spcAft>
              <a:buNone/>
            </a:pPr>
            <a:r>
              <a:rPr lang="en-US" dirty="0">
                <a:solidFill>
                  <a:srgbClr val="0E101A"/>
                </a:solidFill>
                <a:latin typeface="Times New Roman" panose="02020603050405020304" pitchFamily="18" charset="0"/>
                <a:ea typeface="Calibri" panose="020F0502020204030204" pitchFamily="34" charset="0"/>
                <a:cs typeface="Times New Roman" panose="02020603050405020304" pitchFamily="18" charset="0"/>
              </a:rPr>
              <a:t>Course Number and Name(s)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200000"/>
              </a:lnSpc>
              <a:spcBef>
                <a:spcPts val="0"/>
              </a:spcBef>
              <a:spcAft>
                <a:spcPts val="1000"/>
              </a:spcAft>
              <a:buNone/>
            </a:pPr>
            <a:r>
              <a:rPr lang="en-US" dirty="0">
                <a:solidFill>
                  <a:srgbClr val="0E101A"/>
                </a:solidFill>
                <a:latin typeface="Times New Roman" panose="02020603050405020304" pitchFamily="18" charset="0"/>
                <a:ea typeface="Calibri" panose="020F0502020204030204" pitchFamily="34" charset="0"/>
                <a:cs typeface="Times New Roman" panose="02020603050405020304" pitchFamily="18" charset="0"/>
              </a:rPr>
              <a:t>Instructor's Name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200000"/>
              </a:lnSpc>
              <a:spcBef>
                <a:spcPts val="0"/>
              </a:spcBef>
              <a:spcAft>
                <a:spcPts val="1000"/>
              </a:spcAft>
              <a:buNone/>
            </a:pPr>
            <a:r>
              <a:rPr lang="en-US" dirty="0">
                <a:solidFill>
                  <a:srgbClr val="0E101A"/>
                </a:solidFill>
                <a:latin typeface="Times New Roman" panose="02020603050405020304" pitchFamily="18" charset="0"/>
                <a:ea typeface="Calibri" panose="020F0502020204030204" pitchFamily="34" charset="0"/>
                <a:cs typeface="Times New Roman" panose="02020603050405020304" pitchFamily="18" charset="0"/>
              </a:rPr>
              <a:t>Assignment Due Date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60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0" y="199417"/>
            <a:ext cx="9156700" cy="562583"/>
          </a:xfrm>
        </p:spPr>
        <p:txBody>
          <a:bodyPr>
            <a:normAutofit/>
          </a:bodyPr>
          <a:lstStyle/>
          <a:p>
            <a:r>
              <a:rPr lang="en-US" sz="2000" b="1" dirty="0">
                <a:latin typeface="Times New Roman" panose="02020603050405020304" pitchFamily="18" charset="0"/>
                <a:cs typeface="Times New Roman" panose="02020603050405020304" pitchFamily="18" charset="0"/>
              </a:rPr>
              <a:t>time period and location in which Alberto </a:t>
            </a:r>
            <a:r>
              <a:rPr lang="en-US" sz="2000" b="1" dirty="0" smtClean="0">
                <a:latin typeface="Times New Roman" panose="02020603050405020304" pitchFamily="18" charset="0"/>
                <a:cs typeface="Times New Roman" panose="02020603050405020304" pitchFamily="18" charset="0"/>
              </a:rPr>
              <a:t>Ginastera lived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457200" y="1427292"/>
            <a:ext cx="11366500" cy="5214808"/>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A</a:t>
            </a:r>
            <a:r>
              <a:rPr lang="en-US" cap="none" dirty="0">
                <a:latin typeface="Times New Roman" panose="02020603050405020304" pitchFamily="18" charset="0"/>
                <a:cs typeface="Times New Roman" panose="02020603050405020304" pitchFamily="18" charset="0"/>
              </a:rPr>
              <a:t>lberto  </a:t>
            </a:r>
            <a:r>
              <a:rPr lang="en-US" cap="none" dirty="0" smtClean="0">
                <a:latin typeface="Times New Roman" panose="02020603050405020304" pitchFamily="18" charset="0"/>
                <a:cs typeface="Times New Roman" panose="02020603050405020304" pitchFamily="18" charset="0"/>
              </a:rPr>
              <a:t> enrolled at </a:t>
            </a:r>
            <a:r>
              <a:rPr lang="en-US" cap="none" dirty="0">
                <a:latin typeface="Times New Roman" panose="02020603050405020304" pitchFamily="18" charset="0"/>
                <a:cs typeface="Times New Roman" panose="02020603050405020304" pitchFamily="18" charset="0"/>
              </a:rPr>
              <a:t>the National Conservatoire of Music in his home city</a:t>
            </a:r>
            <a:r>
              <a:rPr lang="en-US" cap="none" dirty="0" smtClean="0">
                <a:latin typeface="Times New Roman" panose="02020603050405020304" pitchFamily="18" charset="0"/>
                <a:cs typeface="Times New Roman" panose="02020603050405020304" pitchFamily="18" charset="0"/>
              </a:rPr>
              <a:t>.</a:t>
            </a:r>
          </a:p>
          <a:p>
            <a:pPr>
              <a:lnSpc>
                <a:spcPct val="200000"/>
              </a:lnSpc>
            </a:pPr>
            <a:r>
              <a:rPr lang="en-US" cap="none" dirty="0" smtClean="0">
                <a:latin typeface="Times New Roman" panose="02020603050405020304" pitchFamily="18" charset="0"/>
                <a:cs typeface="Times New Roman" panose="02020603050405020304" pitchFamily="18" charset="0"/>
              </a:rPr>
              <a:t>On the year 1946-1947, Alberto spent an year in the united states on a Guggenheim fellowship.</a:t>
            </a:r>
          </a:p>
          <a:p>
            <a:pPr>
              <a:lnSpc>
                <a:spcPct val="200000"/>
              </a:lnSpc>
            </a:pPr>
            <a:r>
              <a:rPr lang="en-US" cap="none" dirty="0" smtClean="0">
                <a:latin typeface="Times New Roman" panose="02020603050405020304" pitchFamily="18" charset="0"/>
                <a:cs typeface="Times New Roman" panose="02020603050405020304" pitchFamily="18" charset="0"/>
              </a:rPr>
              <a:t>He later joined the teaching staff at the national conservatory</a:t>
            </a:r>
          </a:p>
          <a:p>
            <a:pPr>
              <a:lnSpc>
                <a:spcPct val="200000"/>
              </a:lnSpc>
            </a:pPr>
            <a:r>
              <a:rPr lang="en-US" cap="none" dirty="0" smtClean="0">
                <a:latin typeface="Times New Roman" panose="02020603050405020304" pitchFamily="18" charset="0"/>
                <a:cs typeface="Times New Roman" panose="02020603050405020304" pitchFamily="18" charset="0"/>
              </a:rPr>
              <a:t>He also became the Dean of the faculty of musical art and sciences at the catholic university.</a:t>
            </a:r>
          </a:p>
          <a:p>
            <a:pPr>
              <a:lnSpc>
                <a:spcPct val="200000"/>
              </a:lnSpc>
            </a:pPr>
            <a:r>
              <a:rPr lang="en-US" cap="none" dirty="0" smtClean="0">
                <a:latin typeface="Times New Roman" panose="02020603050405020304" pitchFamily="18" charset="0"/>
                <a:cs typeface="Times New Roman" panose="02020603050405020304" pitchFamily="18" charset="0"/>
              </a:rPr>
              <a:t>Alberto featured in his first  opera Don Rodrigo</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71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24" y="174017"/>
            <a:ext cx="10364451" cy="410183"/>
          </a:xfrm>
        </p:spPr>
        <p:txBody>
          <a:bodyPr>
            <a:normAutofit/>
          </a:bodyPr>
          <a:lstStyle/>
          <a:p>
            <a:r>
              <a:rPr lang="en-US" sz="2000" b="1" dirty="0" smtClean="0">
                <a:latin typeface="Times New Roman" panose="02020603050405020304" pitchFamily="18" charset="0"/>
                <a:cs typeface="Times New Roman" panose="02020603050405020304" pitchFamily="18" charset="0"/>
              </a:rPr>
              <a:t>Continued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059824" y="881192"/>
            <a:ext cx="10655300" cy="5037008"/>
          </a:xfrm>
        </p:spPr>
        <p:txBody>
          <a:bodyPr/>
          <a:lstStyle/>
          <a:p>
            <a:pPr>
              <a:lnSpc>
                <a:spcPct val="200000"/>
              </a:lnSpc>
            </a:pPr>
            <a:r>
              <a:rPr lang="en-US" cap="none" dirty="0">
                <a:latin typeface="Times New Roman" panose="02020603050405020304" pitchFamily="18" charset="0"/>
                <a:cs typeface="Times New Roman" panose="02020603050405020304" pitchFamily="18" charset="0"/>
              </a:rPr>
              <a:t>I</a:t>
            </a:r>
            <a:r>
              <a:rPr lang="en-US" cap="none" dirty="0" smtClean="0">
                <a:latin typeface="Times New Roman" panose="02020603050405020304" pitchFamily="18" charset="0"/>
                <a:cs typeface="Times New Roman" panose="02020603050405020304" pitchFamily="18" charset="0"/>
              </a:rPr>
              <a:t>n the early 1950s, the nationalist element in his music gradually lost its dominance, and more explicitly modernist characteristics began to make their presence felt in what Ginastera called his ‘neo-expressionistic period</a:t>
            </a:r>
            <a:r>
              <a:rPr lang="en-US" dirty="0" smtClean="0">
                <a:latin typeface="Times New Roman" panose="02020603050405020304" pitchFamily="18" charset="0"/>
                <a:cs typeface="Times New Roman" panose="02020603050405020304" pitchFamily="18" charset="0"/>
              </a:rPr>
              <a:t>’.</a:t>
            </a:r>
          </a:p>
          <a:p>
            <a:pPr>
              <a:lnSpc>
                <a:spcPct val="200000"/>
              </a:lnSpc>
            </a:pPr>
            <a:r>
              <a:rPr lang="en-US" cap="none" dirty="0">
                <a:latin typeface="Times New Roman" panose="02020603050405020304" pitchFamily="18" charset="0"/>
                <a:cs typeface="Times New Roman" panose="02020603050405020304" pitchFamily="18" charset="0"/>
              </a:rPr>
              <a:t>H</a:t>
            </a:r>
            <a:r>
              <a:rPr lang="en-US" cap="none" dirty="0" smtClean="0">
                <a:latin typeface="Times New Roman" panose="02020603050405020304" pitchFamily="18" charset="0"/>
                <a:cs typeface="Times New Roman" panose="02020603050405020304" pitchFamily="18" charset="0"/>
              </a:rPr>
              <a:t>e actively adopted the twelve-tone technique and his works also incorporated microtones and polytonality. by the time of his death, on June 25, 1983, his modernism had softened, and he began to look again at the tonality and folk-music inflexions of his early output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43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475" y="351817"/>
            <a:ext cx="10364451" cy="524483"/>
          </a:xfrm>
        </p:spPr>
        <p:txBody>
          <a:bodyPr>
            <a:normAutofit/>
          </a:bodyPr>
          <a:lstStyle/>
          <a:p>
            <a:r>
              <a:rPr lang="en-US" sz="2000" b="1" dirty="0">
                <a:latin typeface="Times New Roman" panose="02020603050405020304" pitchFamily="18" charset="0"/>
                <a:cs typeface="Times New Roman" panose="02020603050405020304" pitchFamily="18" charset="0"/>
              </a:rPr>
              <a:t>Alberto </a:t>
            </a:r>
            <a:r>
              <a:rPr lang="en-US" sz="2000" b="1" dirty="0" smtClean="0">
                <a:latin typeface="Times New Roman" panose="02020603050405020304" pitchFamily="18" charset="0"/>
                <a:cs typeface="Times New Roman" panose="02020603050405020304" pitchFamily="18" charset="0"/>
              </a:rPr>
              <a:t>Ginastera IMAGES</a:t>
            </a:r>
            <a:endParaRPr lang="en-US" sz="2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2"/>
          <a:stretch>
            <a:fillRect/>
          </a:stretch>
        </p:blipFill>
        <p:spPr>
          <a:xfrm>
            <a:off x="1181100" y="1183481"/>
            <a:ext cx="2921000" cy="2766218"/>
          </a:xfrm>
          <a:prstGeom prst="rect">
            <a:avLst/>
          </a:prstGeom>
        </p:spPr>
      </p:pic>
      <p:pic>
        <p:nvPicPr>
          <p:cNvPr id="5" name="Picture 4"/>
          <p:cNvPicPr>
            <a:picLocks noChangeAspect="1"/>
          </p:cNvPicPr>
          <p:nvPr/>
        </p:nvPicPr>
        <p:blipFill>
          <a:blip r:embed="rId3"/>
          <a:stretch>
            <a:fillRect/>
          </a:stretch>
        </p:blipFill>
        <p:spPr>
          <a:xfrm>
            <a:off x="4511674" y="1183481"/>
            <a:ext cx="3133725" cy="2743200"/>
          </a:xfrm>
          <a:prstGeom prst="rect">
            <a:avLst/>
          </a:prstGeom>
        </p:spPr>
      </p:pic>
      <p:pic>
        <p:nvPicPr>
          <p:cNvPr id="6" name="Picture 5"/>
          <p:cNvPicPr>
            <a:picLocks noChangeAspect="1"/>
          </p:cNvPicPr>
          <p:nvPr/>
        </p:nvPicPr>
        <p:blipFill>
          <a:blip r:embed="rId4"/>
          <a:stretch>
            <a:fillRect/>
          </a:stretch>
        </p:blipFill>
        <p:spPr>
          <a:xfrm>
            <a:off x="7905750" y="1183481"/>
            <a:ext cx="3238500" cy="2743200"/>
          </a:xfrm>
          <a:prstGeom prst="rect">
            <a:avLst/>
          </a:prstGeom>
        </p:spPr>
      </p:pic>
      <p:pic>
        <p:nvPicPr>
          <p:cNvPr id="7" name="Picture 6"/>
          <p:cNvPicPr>
            <a:picLocks noChangeAspect="1"/>
          </p:cNvPicPr>
          <p:nvPr/>
        </p:nvPicPr>
        <p:blipFill>
          <a:blip r:embed="rId5"/>
          <a:stretch>
            <a:fillRect/>
          </a:stretch>
        </p:blipFill>
        <p:spPr>
          <a:xfrm>
            <a:off x="5435600" y="4392612"/>
            <a:ext cx="2921000" cy="2238375"/>
          </a:xfrm>
          <a:prstGeom prst="rect">
            <a:avLst/>
          </a:prstGeom>
        </p:spPr>
      </p:pic>
      <p:pic>
        <p:nvPicPr>
          <p:cNvPr id="8" name="Picture 7"/>
          <p:cNvPicPr>
            <a:picLocks noChangeAspect="1"/>
          </p:cNvPicPr>
          <p:nvPr/>
        </p:nvPicPr>
        <p:blipFill>
          <a:blip r:embed="rId6"/>
          <a:stretch>
            <a:fillRect/>
          </a:stretch>
        </p:blipFill>
        <p:spPr>
          <a:xfrm>
            <a:off x="8902699" y="4075112"/>
            <a:ext cx="2781299" cy="2555875"/>
          </a:xfrm>
          <a:prstGeom prst="rect">
            <a:avLst/>
          </a:prstGeom>
        </p:spPr>
      </p:pic>
      <p:sp>
        <p:nvSpPr>
          <p:cNvPr id="9" name="TextBox 8"/>
          <p:cNvSpPr txBox="1"/>
          <p:nvPr/>
        </p:nvSpPr>
        <p:spPr>
          <a:xfrm>
            <a:off x="292100" y="5613400"/>
            <a:ext cx="4813300" cy="646331"/>
          </a:xfrm>
          <a:prstGeom prst="rect">
            <a:avLst/>
          </a:prstGeom>
          <a:noFill/>
        </p:spPr>
        <p:txBody>
          <a:bodyPr wrap="square" rtlCol="0">
            <a:spAutoFit/>
          </a:bodyPr>
          <a:lstStyle/>
          <a:p>
            <a:r>
              <a:rPr lang="en-US" dirty="0"/>
              <a:t>https://www.biography.com/musician/Alberto Ginastera</a:t>
            </a:r>
          </a:p>
        </p:txBody>
      </p:sp>
    </p:spTree>
    <p:extLst>
      <p:ext uri="{BB962C8B-B14F-4D97-AF65-F5344CB8AC3E}">
        <p14:creationId xmlns:p14="http://schemas.microsoft.com/office/powerpoint/2010/main" val="143139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375" y="542317"/>
            <a:ext cx="10084425" cy="460983"/>
          </a:xfrm>
        </p:spPr>
        <p:txBody>
          <a:bodyPr>
            <a:normAutofit/>
          </a:bodyPr>
          <a:lstStyle/>
          <a:p>
            <a:r>
              <a:rPr lang="en-US" sz="2000" b="1" dirty="0">
                <a:latin typeface="Times New Roman" panose="02020603050405020304" pitchFamily="18" charset="0"/>
                <a:cs typeface="Times New Roman" panose="02020603050405020304" pitchFamily="18" charset="0"/>
              </a:rPr>
              <a:t>Interesting personal information about Alberto Ginastera </a:t>
            </a:r>
          </a:p>
        </p:txBody>
      </p:sp>
      <p:sp>
        <p:nvSpPr>
          <p:cNvPr id="3" name="Content Placeholder 2"/>
          <p:cNvSpPr>
            <a:spLocks noGrp="1"/>
          </p:cNvSpPr>
          <p:nvPr>
            <p:ph sz="quarter" idx="13"/>
          </p:nvPr>
        </p:nvSpPr>
        <p:spPr>
          <a:xfrm>
            <a:off x="266700" y="1478092"/>
            <a:ext cx="11214100" cy="4973508"/>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H</a:t>
            </a:r>
            <a:r>
              <a:rPr lang="en-US" cap="none" dirty="0" smtClean="0">
                <a:latin typeface="Times New Roman" panose="02020603050405020304" pitchFamily="18" charset="0"/>
                <a:cs typeface="Times New Roman" panose="02020603050405020304" pitchFamily="18" charset="0"/>
              </a:rPr>
              <a:t>e won his first prize at the age </a:t>
            </a:r>
            <a:r>
              <a:rPr lang="en-US" cap="none" dirty="0">
                <a:latin typeface="Times New Roman" panose="02020603050405020304" pitchFamily="18" charset="0"/>
                <a:cs typeface="Times New Roman" panose="02020603050405020304" pitchFamily="18" charset="0"/>
              </a:rPr>
              <a:t>of 22 for Piezas infantiles for </a:t>
            </a:r>
            <a:r>
              <a:rPr lang="en-US" cap="none" dirty="0" smtClean="0">
                <a:latin typeface="Times New Roman" panose="02020603050405020304" pitchFamily="18" charset="0"/>
                <a:cs typeface="Times New Roman" panose="02020603050405020304" pitchFamily="18" charset="0"/>
              </a:rPr>
              <a:t>piano.</a:t>
            </a:r>
          </a:p>
          <a:p>
            <a:pPr>
              <a:lnSpc>
                <a:spcPct val="200000"/>
              </a:lnSpc>
            </a:pPr>
            <a:r>
              <a:rPr lang="en-US" cap="none" dirty="0" smtClean="0">
                <a:latin typeface="Times New Roman" panose="02020603050405020304" pitchFamily="18" charset="0"/>
                <a:cs typeface="Times New Roman" panose="02020603050405020304" pitchFamily="18" charset="0"/>
              </a:rPr>
              <a:t>His political  views on the Peron government put him in trouble and this forced him to resign at the National university of La Plata and at the National Military Academy.</a:t>
            </a:r>
          </a:p>
          <a:p>
            <a:pPr>
              <a:lnSpc>
                <a:spcPct val="200000"/>
              </a:lnSpc>
            </a:pPr>
            <a:r>
              <a:rPr lang="en-US" cap="none" dirty="0" smtClean="0">
                <a:latin typeface="Times New Roman" panose="02020603050405020304" pitchFamily="18" charset="0"/>
                <a:cs typeface="Times New Roman" panose="02020603050405020304" pitchFamily="18" charset="0"/>
              </a:rPr>
              <a:t>Personal problems also affected his productivity in the 1960’s. </a:t>
            </a:r>
          </a:p>
          <a:p>
            <a:pPr>
              <a:lnSpc>
                <a:spcPct val="200000"/>
              </a:lnSpc>
            </a:pPr>
            <a:r>
              <a:rPr lang="en-US" cap="none" dirty="0" smtClean="0">
                <a:latin typeface="Times New Roman" panose="02020603050405020304" pitchFamily="18" charset="0"/>
                <a:cs typeface="Times New Roman" panose="02020603050405020304" pitchFamily="18" charset="0"/>
              </a:rPr>
              <a:t>He divorced his first wife and married a second wife and retired to Switzerland where he died. </a:t>
            </a:r>
          </a:p>
          <a:p>
            <a:pPr>
              <a:lnSpc>
                <a:spcPct val="200000"/>
              </a:lnSpc>
            </a:pPr>
            <a:endParaRPr lang="en-US" cap="none" dirty="0" smtClean="0">
              <a:latin typeface="Times New Roman" panose="02020603050405020304" pitchFamily="18" charset="0"/>
              <a:cs typeface="Times New Roman" panose="02020603050405020304" pitchFamily="18" charset="0"/>
            </a:endParaRPr>
          </a:p>
          <a:p>
            <a:pPr>
              <a:lnSpc>
                <a:spcPct val="200000"/>
              </a:lnSpc>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12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011" y="288317"/>
            <a:ext cx="10364451" cy="448283"/>
          </a:xfrm>
        </p:spPr>
        <p:txBody>
          <a:bodyPr>
            <a:normAutofit/>
          </a:bodyPr>
          <a:lstStyle/>
          <a:p>
            <a:r>
              <a:rPr lang="en-US" sz="2000" b="1" dirty="0">
                <a:latin typeface="Times New Roman" panose="02020603050405020304" pitchFamily="18" charset="0"/>
                <a:cs typeface="Times New Roman" panose="02020603050405020304" pitchFamily="18" charset="0"/>
              </a:rPr>
              <a:t>Alberto Ginastera MUSICAL ELEMENTS</a:t>
            </a:r>
          </a:p>
        </p:txBody>
      </p:sp>
      <p:sp>
        <p:nvSpPr>
          <p:cNvPr id="3" name="Content Placeholder 2"/>
          <p:cNvSpPr>
            <a:spLocks noGrp="1"/>
          </p:cNvSpPr>
          <p:nvPr>
            <p:ph sz="quarter" idx="13"/>
          </p:nvPr>
        </p:nvSpPr>
        <p:spPr>
          <a:xfrm>
            <a:off x="1040773" y="1097092"/>
            <a:ext cx="10782926" cy="5189408"/>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A</a:t>
            </a:r>
            <a:r>
              <a:rPr lang="en-US" cap="none" dirty="0" smtClean="0">
                <a:latin typeface="Times New Roman" panose="02020603050405020304" pitchFamily="18" charset="0"/>
                <a:cs typeface="Times New Roman" panose="02020603050405020304" pitchFamily="18" charset="0"/>
              </a:rPr>
              <a:t>lberto grouped his music into three different periods and they include; the “objective Nationalism, the subjective nationalism and the Neo-expressionism.</a:t>
            </a:r>
          </a:p>
          <a:p>
            <a:pPr>
              <a:lnSpc>
                <a:spcPct val="200000"/>
              </a:lnSpc>
            </a:pPr>
            <a:r>
              <a:rPr lang="en-US" cap="none" dirty="0" smtClean="0">
                <a:latin typeface="Times New Roman" panose="02020603050405020304" pitchFamily="18" charset="0"/>
                <a:cs typeface="Times New Roman" panose="02020603050405020304" pitchFamily="18" charset="0"/>
              </a:rPr>
              <a:t> Some of musical work included; operas, Orchestral, Ballets ,Concertante, incidental music, chamber music, vocal /choral music, organs and piano.</a:t>
            </a:r>
          </a:p>
          <a:p>
            <a:pPr>
              <a:lnSpc>
                <a:spcPct val="200000"/>
              </a:lnSpc>
            </a:pPr>
            <a:r>
              <a:rPr lang="en-US" cap="none" dirty="0" smtClean="0">
                <a:latin typeface="Times New Roman" panose="02020603050405020304" pitchFamily="18" charset="0"/>
                <a:cs typeface="Times New Roman" panose="02020603050405020304" pitchFamily="18" charset="0"/>
              </a:rPr>
              <a:t>Some of the musical instruments Alberto played were; piano, and  violin</a:t>
            </a:r>
          </a:p>
          <a:p>
            <a:pPr>
              <a:lnSpc>
                <a:spcPct val="200000"/>
              </a:lnSpc>
            </a:pPr>
            <a:r>
              <a:rPr lang="en-US" cap="none" dirty="0" smtClean="0">
                <a:latin typeface="Times New Roman" panose="02020603050405020304" pitchFamily="18" charset="0"/>
                <a:cs typeface="Times New Roman" panose="02020603050405020304" pitchFamily="18" charset="0"/>
              </a:rPr>
              <a:t>A memorable quote </a:t>
            </a:r>
            <a:r>
              <a:rPr lang="en-US" cap="none" dirty="0">
                <a:latin typeface="Times New Roman" panose="02020603050405020304" pitchFamily="18" charset="0"/>
                <a:cs typeface="Times New Roman" panose="02020603050405020304" pitchFamily="18" charset="0"/>
              </a:rPr>
              <a:t>by Alberto </a:t>
            </a:r>
            <a:r>
              <a:rPr lang="en-US" cap="none" dirty="0" smtClean="0">
                <a:latin typeface="Times New Roman" panose="02020603050405020304" pitchFamily="18" charset="0"/>
                <a:cs typeface="Times New Roman" panose="02020603050405020304" pitchFamily="18" charset="0"/>
              </a:rPr>
              <a:t>“Be </a:t>
            </a:r>
            <a:r>
              <a:rPr lang="en-US" cap="none" dirty="0">
                <a:latin typeface="Times New Roman" panose="02020603050405020304" pitchFamily="18" charset="0"/>
                <a:cs typeface="Times New Roman" panose="02020603050405020304" pitchFamily="18" charset="0"/>
              </a:rPr>
              <a:t>entirely tolerant or not at all; follow the good path or the evil </a:t>
            </a:r>
            <a:r>
              <a:rPr lang="en-US" cap="none" dirty="0" smtClean="0">
                <a:latin typeface="Times New Roman" panose="02020603050405020304" pitchFamily="18" charset="0"/>
                <a:cs typeface="Times New Roman" panose="02020603050405020304" pitchFamily="18" charset="0"/>
              </a:rPr>
              <a:t>one”.</a:t>
            </a:r>
          </a:p>
          <a:p>
            <a:pPr>
              <a:lnSpc>
                <a:spcPct val="200000"/>
              </a:lnSpc>
            </a:pPr>
            <a:endParaRPr lang="en-US" cap="none" dirty="0" smtClean="0">
              <a:latin typeface="Times New Roman" panose="02020603050405020304" pitchFamily="18" charset="0"/>
              <a:cs typeface="Times New Roman" panose="02020603050405020304" pitchFamily="18" charset="0"/>
            </a:endParaRPr>
          </a:p>
          <a:p>
            <a:pPr>
              <a:lnSpc>
                <a:spcPct val="200000"/>
              </a:lnSpc>
            </a:pPr>
            <a:endParaRPr lang="en-US"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20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76883"/>
          </a:xfrm>
        </p:spPr>
        <p:txBody>
          <a:bodyPr>
            <a:normAutofit/>
          </a:bodyPr>
          <a:lstStyle/>
          <a:p>
            <a:r>
              <a:rPr lang="en-US" sz="2000" b="1" dirty="0">
                <a:latin typeface="Times New Roman" panose="02020603050405020304" pitchFamily="18" charset="0"/>
                <a:cs typeface="Times New Roman" panose="02020603050405020304" pitchFamily="18" charset="0"/>
              </a:rPr>
              <a:t>Comparing Alberto Ginastera </a:t>
            </a:r>
            <a:r>
              <a:rPr lang="en-US" sz="2000" b="1" dirty="0" smtClean="0">
                <a:latin typeface="Times New Roman" panose="02020603050405020304" pitchFamily="18" charset="0"/>
                <a:cs typeface="Times New Roman" panose="02020603050405020304" pitchFamily="18" charset="0"/>
              </a:rPr>
              <a:t>and johann </a:t>
            </a:r>
            <a:r>
              <a:rPr lang="en-US" sz="2000" b="1" dirty="0">
                <a:latin typeface="Times New Roman" panose="02020603050405020304" pitchFamily="18" charset="0"/>
                <a:cs typeface="Times New Roman" panose="02020603050405020304" pitchFamily="18" charset="0"/>
              </a:rPr>
              <a:t>sebastian </a:t>
            </a:r>
            <a:r>
              <a:rPr lang="en-US" sz="2000" b="1" dirty="0" smtClean="0">
                <a:latin typeface="Times New Roman" panose="02020603050405020304" pitchFamily="18" charset="0"/>
                <a:cs typeface="Times New Roman" panose="02020603050405020304" pitchFamily="18" charset="0"/>
              </a:rPr>
              <a:t>bach work </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516192"/>
            <a:ext cx="10782925" cy="5125908"/>
          </a:xfrm>
        </p:spPr>
        <p:txBody>
          <a:bodyPr/>
          <a:lstStyle/>
          <a:p>
            <a:pPr>
              <a:lnSpc>
                <a:spcPct val="200000"/>
              </a:lnSpc>
            </a:pPr>
            <a:r>
              <a:rPr lang="en-US" cap="none" dirty="0">
                <a:latin typeface="Times New Roman" panose="02020603050405020304" pitchFamily="18" charset="0"/>
                <a:cs typeface="Times New Roman" panose="02020603050405020304" pitchFamily="18" charset="0"/>
              </a:rPr>
              <a:t>J</a:t>
            </a:r>
            <a:r>
              <a:rPr lang="en-US" cap="none" dirty="0" smtClean="0">
                <a:latin typeface="Times New Roman" panose="02020603050405020304" pitchFamily="18" charset="0"/>
                <a:cs typeface="Times New Roman" panose="02020603050405020304" pitchFamily="18" charset="0"/>
              </a:rPr>
              <a:t>ohann music was during the baroque era. music, like the architecture and painting of the time while Alberto Ginastera music </a:t>
            </a:r>
            <a:r>
              <a:rPr lang="en-US" cap="none" dirty="0">
                <a:latin typeface="Times New Roman" panose="02020603050405020304" pitchFamily="18" charset="0"/>
                <a:cs typeface="Times New Roman" panose="02020603050405020304" pitchFamily="18" charset="0"/>
              </a:rPr>
              <a:t>was more of a the nationalist </a:t>
            </a:r>
            <a:r>
              <a:rPr lang="en-US" cap="none" dirty="0" smtClean="0">
                <a:latin typeface="Times New Roman" panose="02020603050405020304" pitchFamily="18" charset="0"/>
                <a:cs typeface="Times New Roman" panose="02020603050405020304" pitchFamily="18" charset="0"/>
              </a:rPr>
              <a:t>element.</a:t>
            </a:r>
          </a:p>
          <a:p>
            <a:pPr>
              <a:lnSpc>
                <a:spcPct val="200000"/>
              </a:lnSpc>
            </a:pPr>
            <a:r>
              <a:rPr lang="en-US" cap="none" dirty="0" smtClean="0">
                <a:latin typeface="Times New Roman" panose="02020603050405020304" pitchFamily="18" charset="0"/>
                <a:cs typeface="Times New Roman" panose="02020603050405020304" pitchFamily="18" charset="0"/>
              </a:rPr>
              <a:t>Johann music work was influential  in the 18</a:t>
            </a:r>
            <a:r>
              <a:rPr lang="en-US" cap="none" baseline="30000" dirty="0" smtClean="0">
                <a:latin typeface="Times New Roman" panose="02020603050405020304" pitchFamily="18" charset="0"/>
                <a:cs typeface="Times New Roman" panose="02020603050405020304" pitchFamily="18" charset="0"/>
              </a:rPr>
              <a:t>th</a:t>
            </a:r>
            <a:r>
              <a:rPr lang="en-US" cap="none" dirty="0" smtClean="0">
                <a:latin typeface="Times New Roman" panose="02020603050405020304" pitchFamily="18" charset="0"/>
                <a:cs typeface="Times New Roman" panose="02020603050405020304" pitchFamily="18" charset="0"/>
              </a:rPr>
              <a:t> century and </a:t>
            </a:r>
            <a:r>
              <a:rPr lang="en-US" cap="none" dirty="0">
                <a:latin typeface="Times New Roman" panose="02020603050405020304" pitchFamily="18" charset="0"/>
                <a:cs typeface="Times New Roman" panose="02020603050405020304" pitchFamily="18" charset="0"/>
              </a:rPr>
              <a:t>was considered one of the best  of the greatest composers of all </a:t>
            </a:r>
            <a:r>
              <a:rPr lang="en-US" cap="none" dirty="0" smtClean="0">
                <a:latin typeface="Times New Roman" panose="02020603050405020304" pitchFamily="18" charset="0"/>
                <a:cs typeface="Times New Roman" panose="02020603050405020304" pitchFamily="18" charset="0"/>
              </a:rPr>
              <a:t>time. Alberto Ginastera was one of the greatest musician in the 20</a:t>
            </a:r>
            <a:r>
              <a:rPr lang="en-US" cap="none" baseline="30000" dirty="0" smtClean="0">
                <a:latin typeface="Times New Roman" panose="02020603050405020304" pitchFamily="18" charset="0"/>
                <a:cs typeface="Times New Roman" panose="02020603050405020304" pitchFamily="18" charset="0"/>
              </a:rPr>
              <a:t>th</a:t>
            </a:r>
            <a:r>
              <a:rPr lang="en-US" cap="none" dirty="0" smtClean="0">
                <a:latin typeface="Times New Roman" panose="02020603050405020304" pitchFamily="18" charset="0"/>
                <a:cs typeface="Times New Roman" panose="02020603050405020304" pitchFamily="18" charset="0"/>
              </a:rPr>
              <a:t> century</a:t>
            </a:r>
          </a:p>
          <a:p>
            <a:pPr>
              <a:lnSpc>
                <a:spcPct val="200000"/>
              </a:lnSpc>
            </a:pPr>
            <a:r>
              <a:rPr lang="en-US" cap="none" dirty="0" smtClean="0">
                <a:latin typeface="Times New Roman" panose="02020603050405020304" pitchFamily="18" charset="0"/>
                <a:cs typeface="Times New Roman" panose="02020603050405020304" pitchFamily="18" charset="0"/>
              </a:rPr>
              <a:t>Both their work included musical instruments that included; piano, and other musical instruments. </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70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13383"/>
          </a:xfrm>
        </p:spPr>
        <p:txBody>
          <a:bodyPr>
            <a:normAutofit/>
          </a:bodyPr>
          <a:lstStyle/>
          <a:p>
            <a:r>
              <a:rPr lang="en-US" sz="2000" b="1" dirty="0" smtClean="0">
                <a:latin typeface="Times New Roman" panose="02020603050405020304" pitchFamily="18" charset="0"/>
                <a:cs typeface="Times New Roman" panose="02020603050405020304" pitchFamily="18" charset="0"/>
              </a:rPr>
              <a:t>So what?</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5" y="1693992"/>
            <a:ext cx="10363826" cy="4617908"/>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I</a:t>
            </a:r>
            <a:r>
              <a:rPr lang="en-US" cap="none" dirty="0" smtClean="0">
                <a:latin typeface="Times New Roman" panose="02020603050405020304" pitchFamily="18" charset="0"/>
                <a:cs typeface="Times New Roman" panose="02020603050405020304" pitchFamily="18" charset="0"/>
              </a:rPr>
              <a:t>t is amazing how these two artists did their work despite the lack of modern technology.</a:t>
            </a:r>
          </a:p>
          <a:p>
            <a:pPr>
              <a:lnSpc>
                <a:spcPct val="200000"/>
              </a:lnSpc>
            </a:pPr>
            <a:r>
              <a:rPr lang="en-US" cap="none" dirty="0" smtClean="0">
                <a:latin typeface="Times New Roman" panose="02020603050405020304" pitchFamily="18" charset="0"/>
                <a:cs typeface="Times New Roman" panose="02020603050405020304" pitchFamily="18" charset="0"/>
              </a:rPr>
              <a:t>Their music lay foundation to modern day music. </a:t>
            </a:r>
          </a:p>
          <a:p>
            <a:pPr>
              <a:lnSpc>
                <a:spcPct val="200000"/>
              </a:lnSpc>
            </a:pPr>
            <a:r>
              <a:rPr lang="en-US" cap="none" dirty="0" smtClean="0">
                <a:latin typeface="Times New Roman" panose="02020603050405020304" pitchFamily="18" charset="0"/>
                <a:cs typeface="Times New Roman" panose="02020603050405020304" pitchFamily="18" charset="0"/>
              </a:rPr>
              <a:t>Both artist were considered as the elites during the 18</a:t>
            </a:r>
            <a:r>
              <a:rPr lang="en-US" cap="none" baseline="30000" dirty="0" smtClean="0">
                <a:latin typeface="Times New Roman" panose="02020603050405020304" pitchFamily="18" charset="0"/>
                <a:cs typeface="Times New Roman" panose="02020603050405020304" pitchFamily="18" charset="0"/>
              </a:rPr>
              <a:t>th</a:t>
            </a:r>
            <a:r>
              <a:rPr lang="en-US" cap="none" dirty="0" smtClean="0">
                <a:latin typeface="Times New Roman" panose="02020603050405020304" pitchFamily="18" charset="0"/>
                <a:cs typeface="Times New Roman" panose="02020603050405020304" pitchFamily="18" charset="0"/>
              </a:rPr>
              <a:t> and 20</a:t>
            </a:r>
            <a:r>
              <a:rPr lang="en-US" cap="none" baseline="30000" dirty="0" smtClean="0">
                <a:latin typeface="Times New Roman" panose="02020603050405020304" pitchFamily="18" charset="0"/>
                <a:cs typeface="Times New Roman" panose="02020603050405020304" pitchFamily="18" charset="0"/>
              </a:rPr>
              <a:t>th</a:t>
            </a:r>
            <a:r>
              <a:rPr lang="en-US" cap="none" dirty="0" smtClean="0">
                <a:latin typeface="Times New Roman" panose="02020603050405020304" pitchFamily="18" charset="0"/>
                <a:cs typeface="Times New Roman" panose="02020603050405020304" pitchFamily="18" charset="0"/>
              </a:rPr>
              <a:t> century</a:t>
            </a:r>
          </a:p>
          <a:p>
            <a:pPr>
              <a:lnSpc>
                <a:spcPct val="200000"/>
              </a:lnSpc>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00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99417"/>
            <a:ext cx="10364451" cy="333983"/>
          </a:xfrm>
        </p:spPr>
        <p:txBody>
          <a:bodyPr>
            <a:normAutofit fontScale="90000"/>
          </a:bodyPr>
          <a:lstStyle/>
          <a:p>
            <a:r>
              <a:rPr lang="en-US" sz="2000" b="1" dirty="0" smtClean="0">
                <a:latin typeface="Times New Roman" panose="02020603050405020304" pitchFamily="18" charset="0"/>
                <a:cs typeface="Times New Roman" panose="02020603050405020304" pitchFamily="18" charset="0"/>
              </a:rPr>
              <a:t>References</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292726" y="533400"/>
            <a:ext cx="10985500" cy="6210300"/>
          </a:xfrm>
        </p:spPr>
        <p:txBody>
          <a:bodyPr>
            <a:normAutofit fontScale="85000" lnSpcReduction="10000"/>
          </a:bodyPr>
          <a:lstStyle/>
          <a:p>
            <a:pPr marL="457200" marR="0" indent="-457200">
              <a:lnSpc>
                <a:spcPct val="200000"/>
              </a:lnSpc>
              <a:spcBef>
                <a:spcPts val="0"/>
              </a:spcBef>
              <a:spcAft>
                <a:spcPts val="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Alberto Ginastera- Bio, Albums, Pictures – Naxos Classical Music.</a:t>
            </a:r>
            <a:r>
              <a:rPr lang="en-US" dirty="0">
                <a:latin typeface="Times New Roman" panose="02020603050405020304" pitchFamily="18" charset="0"/>
                <a:ea typeface="Times New Roman" panose="02020603050405020304" pitchFamily="18" charset="0"/>
                <a:cs typeface="Times New Roman" panose="02020603050405020304" pitchFamily="18" charset="0"/>
              </a:rPr>
              <a:t> (n.d.). Www.naxos.com. </a:t>
            </a:r>
            <a:r>
              <a:rPr lang="en-US"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https://www.naxos.com/person/Alberto_Ginastera/26054.htm</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Alberto Ginastera: Biography</a:t>
            </a:r>
            <a:r>
              <a:rPr lang="en-US" dirty="0">
                <a:latin typeface="Times New Roman" panose="02020603050405020304" pitchFamily="18" charset="0"/>
                <a:ea typeface="Times New Roman" panose="02020603050405020304" pitchFamily="18" charset="0"/>
                <a:cs typeface="Times New Roman" panose="02020603050405020304" pitchFamily="18" charset="0"/>
              </a:rPr>
              <a:t>. (n.d.). Www.boosey.com. </a:t>
            </a:r>
            <a:r>
              <a:rPr lang="en-US"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https://www.boosey.com/pages/cr/composer/composer_main?composerid=2699&amp;ttype=BIOGRAPHY</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CHASE, G. (1957). ALBERTO GINASTERA: ARGENTINE COMPOSER. </a:t>
            </a:r>
            <a:r>
              <a:rPr lang="en-US" i="1" dirty="0">
                <a:latin typeface="Times New Roman" panose="02020603050405020304" pitchFamily="18" charset="0"/>
                <a:ea typeface="Times New Roman" panose="02020603050405020304" pitchFamily="18" charset="0"/>
                <a:cs typeface="Times New Roman" panose="02020603050405020304" pitchFamily="18" charset="0"/>
              </a:rPr>
              <a:t>The Musical Quarterly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XLIII</a:t>
            </a:r>
            <a:r>
              <a:rPr lang="en-US" dirty="0">
                <a:latin typeface="Times New Roman" panose="02020603050405020304" pitchFamily="18" charset="0"/>
                <a:ea typeface="Times New Roman" panose="02020603050405020304" pitchFamily="18" charset="0"/>
                <a:cs typeface="Times New Roman" panose="02020603050405020304" pitchFamily="18" charset="0"/>
              </a:rPr>
              <a:t>(4), 439–460. https://doi.org/</a:t>
            </a:r>
            <a:r>
              <a:rPr lang="en-US"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4" action="ppaction://hlinkfile"/>
              </a:rPr>
              <a:t>10.1093/mq/xliii.4.439</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Hertzmann</a:t>
            </a:r>
            <a:r>
              <a:rPr lang="en-US" dirty="0">
                <a:latin typeface="Times New Roman" panose="02020603050405020304" pitchFamily="18" charset="0"/>
                <a:ea typeface="Times New Roman" panose="02020603050405020304" pitchFamily="18" charset="0"/>
                <a:cs typeface="Times New Roman" panose="02020603050405020304" pitchFamily="18" charset="0"/>
              </a:rPr>
              <a:t>, E., Bach, J. S., David, H. T., &amp; Mendel, A. (1945). The Bach Reader. A Life of Johann Sebastian Bach in Letters and Documents. </a:t>
            </a:r>
            <a:r>
              <a:rPr lang="en-US" i="1" dirty="0">
                <a:latin typeface="Times New Roman" panose="02020603050405020304" pitchFamily="18" charset="0"/>
                <a:ea typeface="Times New Roman" panose="02020603050405020304" pitchFamily="18" charset="0"/>
                <a:cs typeface="Times New Roman" panose="02020603050405020304" pitchFamily="18" charset="0"/>
              </a:rPr>
              <a:t>Notes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3</a:t>
            </a:r>
            <a:r>
              <a:rPr lang="en-US" dirty="0">
                <a:latin typeface="Times New Roman" panose="02020603050405020304" pitchFamily="18" charset="0"/>
                <a:ea typeface="Times New Roman" panose="02020603050405020304" pitchFamily="18" charset="0"/>
                <a:cs typeface="Times New Roman" panose="02020603050405020304" pitchFamily="18" charset="0"/>
              </a:rPr>
              <a:t>(1), 40. https://doi.org/</a:t>
            </a:r>
            <a:r>
              <a:rPr lang="en-US"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5" action="ppaction://hlinkfile"/>
              </a:rPr>
              <a:t>10.2307/891187</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Johann Sebastian Bach</a:t>
            </a:r>
            <a:r>
              <a:rPr lang="en-US" dirty="0">
                <a:latin typeface="Times New Roman" panose="02020603050405020304" pitchFamily="18" charset="0"/>
                <a:ea typeface="Times New Roman" panose="02020603050405020304" pitchFamily="18" charset="0"/>
                <a:cs typeface="Times New Roman" panose="02020603050405020304" pitchFamily="18" charset="0"/>
              </a:rPr>
              <a:t>. (2017, April 28). Biography. </a:t>
            </a:r>
            <a:r>
              <a:rPr lang="en-US"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6"/>
              </a:rPr>
              <a:t>https://www.biography.com/musician/johann-sebastian-bach</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3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075" y="288317"/>
            <a:ext cx="10364451" cy="473683"/>
          </a:xfrm>
        </p:spPr>
        <p:txBody>
          <a:bodyPr>
            <a:normAutofit/>
          </a:bodyPr>
          <a:lstStyle/>
          <a:p>
            <a:r>
              <a:rPr lang="en-US" sz="2000" dirty="0" smtClean="0">
                <a:latin typeface="Times New Roman" panose="02020603050405020304" pitchFamily="18" charset="0"/>
                <a:cs typeface="Times New Roman" panose="02020603050405020304" pitchFamily="18" charset="0"/>
              </a:rPr>
              <a:t>Continued</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596900" y="1020892"/>
            <a:ext cx="11366500" cy="5659308"/>
          </a:xfrm>
        </p:spPr>
        <p:txBody>
          <a:bodyPr/>
          <a:lstStyle/>
          <a:p>
            <a:pPr marL="457200" marR="0" indent="-457200">
              <a:lnSpc>
                <a:spcPct val="200000"/>
              </a:lnSpc>
              <a:spcBef>
                <a:spcPts val="0"/>
              </a:spcBef>
              <a:spcAft>
                <a:spcPts val="0"/>
              </a:spcAft>
            </a:pPr>
            <a:r>
              <a:rPr lang="en-US" sz="1700" dirty="0">
                <a:latin typeface="Times New Roman" panose="02020603050405020304" pitchFamily="18" charset="0"/>
                <a:ea typeface="Times New Roman" panose="02020603050405020304" pitchFamily="18" charset="0"/>
                <a:cs typeface="Times New Roman" panose="02020603050405020304" pitchFamily="18" charset="0"/>
              </a:rPr>
              <a:t>Marshall, R. L., &amp; Emery, W. (2019). Johann Sebastian Bach | Biography, Music, &amp; Facts. In </a:t>
            </a:r>
            <a:r>
              <a:rPr lang="en-US" sz="1700" i="1" dirty="0">
                <a:latin typeface="Times New Roman" panose="02020603050405020304" pitchFamily="18" charset="0"/>
                <a:ea typeface="Times New Roman" panose="02020603050405020304" pitchFamily="18" charset="0"/>
                <a:cs typeface="Times New Roman" panose="02020603050405020304" pitchFamily="18" charset="0"/>
              </a:rPr>
              <a:t>Encyclopædia Britannica</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https://www.britannica.com/biography/Johann-Sebastian-Bach#ref12102</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sz="1700" dirty="0">
                <a:latin typeface="Times New Roman" panose="02020603050405020304" pitchFamily="18" charset="0"/>
                <a:ea typeface="Times New Roman" panose="02020603050405020304" pitchFamily="18" charset="0"/>
                <a:cs typeface="Times New Roman" panose="02020603050405020304" pitchFamily="18" charset="0"/>
              </a:rPr>
              <a:t>Miller, C. K., </a:t>
            </a:r>
            <a:r>
              <a:rPr lang="en-US" sz="1700" dirty="0" err="1">
                <a:latin typeface="Times New Roman" panose="02020603050405020304" pitchFamily="18" charset="0"/>
                <a:ea typeface="Times New Roman" panose="02020603050405020304" pitchFamily="18" charset="0"/>
                <a:cs typeface="Times New Roman" panose="02020603050405020304" pitchFamily="18" charset="0"/>
              </a:rPr>
              <a:t>Spitta</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P., Bell, C., &amp; Fuller-Maitland, J. A. (1952). Johann Sebastian Bach; His Work and Influence on the Music of Germany, 1685-1750. </a:t>
            </a:r>
            <a:r>
              <a:rPr lang="en-US" sz="1700" i="1" dirty="0">
                <a:latin typeface="Times New Roman" panose="02020603050405020304" pitchFamily="18" charset="0"/>
                <a:ea typeface="Times New Roman" panose="02020603050405020304" pitchFamily="18" charset="0"/>
                <a:cs typeface="Times New Roman" panose="02020603050405020304" pitchFamily="18" charset="0"/>
              </a:rPr>
              <a:t>Notes</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ea typeface="Times New Roman" panose="02020603050405020304" pitchFamily="18" charset="0"/>
                <a:cs typeface="Times New Roman" panose="02020603050405020304" pitchFamily="18" charset="0"/>
              </a:rPr>
              <a:t>9</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(2), 292. https://doi.org/</a:t>
            </a:r>
            <a:r>
              <a:rPr lang="en-US" sz="1700"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action="ppaction://hlinkfile"/>
              </a:rPr>
              <a:t>10.2307/890232</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nSpc>
                <a:spcPct val="200000"/>
              </a:lnSpc>
              <a:spcBef>
                <a:spcPts val="0"/>
              </a:spcBef>
              <a:spcAft>
                <a:spcPts val="0"/>
              </a:spcAft>
            </a:pPr>
            <a:r>
              <a:rPr lang="en-US" sz="1700" dirty="0">
                <a:latin typeface="Times New Roman" panose="02020603050405020304" pitchFamily="18" charset="0"/>
                <a:ea typeface="Times New Roman" panose="02020603050405020304" pitchFamily="18" charset="0"/>
                <a:cs typeface="Times New Roman" panose="02020603050405020304" pitchFamily="18" charset="0"/>
              </a:rPr>
              <a:t>Wight, C. (2019). Johann Sebastian Bach (1685-1750). </a:t>
            </a:r>
            <a:r>
              <a:rPr lang="en-US" sz="1700" i="1" dirty="0">
                <a:latin typeface="Times New Roman" panose="02020603050405020304" pitchFamily="18" charset="0"/>
                <a:ea typeface="Times New Roman" panose="02020603050405020304" pitchFamily="18" charset="0"/>
                <a:cs typeface="Times New Roman" panose="02020603050405020304" pitchFamily="18" charset="0"/>
              </a:rPr>
              <a:t>Www.bl.uk</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https://doi.org/</a:t>
            </a:r>
            <a:r>
              <a:rPr lang="en-US" sz="1700"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http://www.bl.uk/onlinegallery/onlineex/musicmanu/bach/index.html</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71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97817"/>
            <a:ext cx="10364451" cy="562583"/>
          </a:xfrm>
        </p:spPr>
        <p:txBody>
          <a:bodyPr>
            <a:normAutofit/>
          </a:bodyPr>
          <a:lstStyle/>
          <a:p>
            <a:r>
              <a:rPr lang="en-US" sz="2800" b="1" dirty="0">
                <a:latin typeface="Times New Roman" panose="02020603050405020304" pitchFamily="18" charset="0"/>
                <a:cs typeface="Times New Roman" panose="02020603050405020304" pitchFamily="18" charset="0"/>
              </a:rPr>
              <a:t>johann sebastian bach</a:t>
            </a:r>
          </a:p>
        </p:txBody>
      </p:sp>
      <p:sp>
        <p:nvSpPr>
          <p:cNvPr id="3" name="Content Placeholder 2"/>
          <p:cNvSpPr>
            <a:spLocks noGrp="1"/>
          </p:cNvSpPr>
          <p:nvPr>
            <p:ph sz="quarter" idx="13"/>
          </p:nvPr>
        </p:nvSpPr>
        <p:spPr>
          <a:xfrm>
            <a:off x="615636" y="766892"/>
            <a:ext cx="10960726" cy="6091108"/>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J</a:t>
            </a:r>
            <a:r>
              <a:rPr lang="en-US" cap="none" dirty="0" smtClean="0">
                <a:latin typeface="Times New Roman" panose="02020603050405020304" pitchFamily="18" charset="0"/>
                <a:cs typeface="Times New Roman" panose="02020603050405020304" pitchFamily="18" charset="0"/>
              </a:rPr>
              <a:t>ohann Sebastian </a:t>
            </a:r>
            <a:r>
              <a:rPr lang="en-US" cap="none" dirty="0">
                <a:latin typeface="Times New Roman" panose="02020603050405020304" pitchFamily="18" charset="0"/>
                <a:cs typeface="Times New Roman" panose="02020603050405020304" pitchFamily="18" charset="0"/>
              </a:rPr>
              <a:t>B</a:t>
            </a:r>
            <a:r>
              <a:rPr lang="en-US" cap="none" dirty="0" smtClean="0">
                <a:latin typeface="Times New Roman" panose="02020603050405020304" pitchFamily="18" charset="0"/>
                <a:cs typeface="Times New Roman" panose="02020603050405020304" pitchFamily="18" charset="0"/>
              </a:rPr>
              <a:t>atch</a:t>
            </a:r>
            <a:r>
              <a:rPr lang="en-US" dirty="0" smtClean="0">
                <a:latin typeface="Times New Roman" panose="02020603050405020304" pitchFamily="18" charset="0"/>
                <a:cs typeface="Times New Roman" panose="02020603050405020304" pitchFamily="18" charset="0"/>
              </a:rPr>
              <a:t> </a:t>
            </a:r>
            <a:r>
              <a:rPr lang="en-US" cap="none" dirty="0" smtClean="0">
                <a:latin typeface="Times New Roman" panose="02020603050405020304" pitchFamily="18" charset="0"/>
                <a:cs typeface="Times New Roman" panose="02020603050405020304" pitchFamily="18" charset="0"/>
              </a:rPr>
              <a:t>was a German composer born on the 31</a:t>
            </a:r>
            <a:r>
              <a:rPr lang="en-US" cap="none" baseline="30000" dirty="0" smtClean="0">
                <a:latin typeface="Times New Roman" panose="02020603050405020304" pitchFamily="18" charset="0"/>
                <a:cs typeface="Times New Roman" panose="02020603050405020304" pitchFamily="18" charset="0"/>
              </a:rPr>
              <a:t>st</a:t>
            </a:r>
            <a:r>
              <a:rPr lang="en-US" cap="none" dirty="0" smtClean="0">
                <a:latin typeface="Times New Roman" panose="02020603050405020304" pitchFamily="18" charset="0"/>
                <a:cs typeface="Times New Roman" panose="02020603050405020304" pitchFamily="18" charset="0"/>
              </a:rPr>
              <a:t> march 1685 and died on July 28, 1780. He </a:t>
            </a:r>
            <a:r>
              <a:rPr lang="en-US" cap="none" dirty="0">
                <a:latin typeface="Times New Roman" panose="02020603050405020304" pitchFamily="18" charset="0"/>
                <a:cs typeface="Times New Roman" panose="02020603050405020304" pitchFamily="18" charset="0"/>
              </a:rPr>
              <a:t>was born in Eisenach, Thuringia, Ernestine Saxon Duchies  and died at </a:t>
            </a:r>
            <a:r>
              <a:rPr lang="en-US" cap="none" dirty="0" smtClean="0">
                <a:latin typeface="Times New Roman" panose="02020603050405020304" pitchFamily="18" charset="0"/>
                <a:cs typeface="Times New Roman" panose="02020603050405020304" pitchFamily="18" charset="0"/>
              </a:rPr>
              <a:t>Leipzig.</a:t>
            </a:r>
          </a:p>
          <a:p>
            <a:pPr>
              <a:lnSpc>
                <a:spcPct val="200000"/>
              </a:lnSpc>
            </a:pPr>
            <a:r>
              <a:rPr lang="en-US" cap="none" dirty="0">
                <a:latin typeface="Times New Roman" panose="02020603050405020304" pitchFamily="18" charset="0"/>
                <a:cs typeface="Times New Roman" panose="02020603050405020304" pitchFamily="18" charset="0"/>
              </a:rPr>
              <a:t>He was a composer in the Baroque </a:t>
            </a:r>
            <a:r>
              <a:rPr lang="en-US" cap="none" dirty="0" smtClean="0">
                <a:latin typeface="Times New Roman" panose="02020603050405020304" pitchFamily="18" charset="0"/>
                <a:cs typeface="Times New Roman" panose="02020603050405020304" pitchFamily="18" charset="0"/>
              </a:rPr>
              <a:t>era, the most famous </a:t>
            </a:r>
            <a:r>
              <a:rPr lang="en-US" cap="none" dirty="0">
                <a:latin typeface="Times New Roman" panose="02020603050405020304" pitchFamily="18" charset="0"/>
                <a:cs typeface="Times New Roman" panose="02020603050405020304" pitchFamily="18" charset="0"/>
              </a:rPr>
              <a:t>and celebrated member of a large family of north German </a:t>
            </a:r>
            <a:r>
              <a:rPr lang="en-US" cap="none" dirty="0" smtClean="0">
                <a:latin typeface="Times New Roman" panose="02020603050405020304" pitchFamily="18" charset="0"/>
                <a:cs typeface="Times New Roman" panose="02020603050405020304" pitchFamily="18" charset="0"/>
              </a:rPr>
              <a:t>musicians.</a:t>
            </a:r>
          </a:p>
          <a:p>
            <a:pPr>
              <a:lnSpc>
                <a:spcPct val="200000"/>
              </a:lnSpc>
            </a:pPr>
            <a:r>
              <a:rPr lang="en-US" cap="none" dirty="0" smtClean="0">
                <a:latin typeface="Times New Roman" panose="02020603050405020304" pitchFamily="18" charset="0"/>
                <a:cs typeface="Times New Roman" panose="02020603050405020304" pitchFamily="18" charset="0"/>
              </a:rPr>
              <a:t>A memorable quote by Johann Sebastian </a:t>
            </a:r>
            <a:r>
              <a:rPr lang="en-US" cap="none" dirty="0">
                <a:latin typeface="Times New Roman" panose="02020603050405020304" pitchFamily="18" charset="0"/>
                <a:cs typeface="Times New Roman" panose="02020603050405020304" pitchFamily="18" charset="0"/>
              </a:rPr>
              <a:t>Batch ““Music is an agreeable harmony for the honor of God and the permissible delights of the soul.”</a:t>
            </a:r>
            <a:endParaRPr lang="en-US" cap="none" dirty="0" smtClean="0">
              <a:latin typeface="Times New Roman" panose="02020603050405020304" pitchFamily="18" charset="0"/>
              <a:cs typeface="Times New Roman" panose="02020603050405020304" pitchFamily="18" charset="0"/>
            </a:endParaRPr>
          </a:p>
          <a:p>
            <a:pPr>
              <a:lnSpc>
                <a:spcPct val="200000"/>
              </a:lnSpc>
            </a:pPr>
            <a:endParaRPr lang="en-US" cap="none"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22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974" y="262917"/>
            <a:ext cx="10364451" cy="499083"/>
          </a:xfrm>
        </p:spPr>
        <p:txBody>
          <a:bodyPr>
            <a:normAutofit/>
          </a:bodyPr>
          <a:lstStyle/>
          <a:p>
            <a:r>
              <a:rPr lang="en-US" sz="2000" b="1" dirty="0">
                <a:latin typeface="Times New Roman" panose="02020603050405020304" pitchFamily="18" charset="0"/>
                <a:cs typeface="Times New Roman" panose="02020603050405020304" pitchFamily="18" charset="0"/>
              </a:rPr>
              <a:t>time period and location in which johann sebastian </a:t>
            </a:r>
            <a:r>
              <a:rPr lang="en-US" sz="2000" b="1" dirty="0" smtClean="0">
                <a:latin typeface="Times New Roman" panose="02020603050405020304" pitchFamily="18" charset="0"/>
                <a:cs typeface="Times New Roman" panose="02020603050405020304" pitchFamily="18" charset="0"/>
              </a:rPr>
              <a:t>bach lived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571500" y="1033592"/>
            <a:ext cx="11125200" cy="5100508"/>
          </a:xfrm>
        </p:spPr>
        <p:txBody>
          <a:bodyPr/>
          <a:lstStyle/>
          <a:p>
            <a:pPr>
              <a:lnSpc>
                <a:spcPct val="200000"/>
              </a:lnSpc>
            </a:pPr>
            <a:r>
              <a:rPr lang="en-US" cap="none" dirty="0">
                <a:latin typeface="Times New Roman" panose="02020603050405020304" pitchFamily="18" charset="0"/>
                <a:cs typeface="Times New Roman" panose="02020603050405020304" pitchFamily="18" charset="0"/>
              </a:rPr>
              <a:t>I</a:t>
            </a:r>
            <a:r>
              <a:rPr lang="en-US" cap="none" dirty="0" smtClean="0">
                <a:latin typeface="Times New Roman" panose="02020603050405020304" pitchFamily="18" charset="0"/>
                <a:cs typeface="Times New Roman" panose="02020603050405020304" pitchFamily="18" charset="0"/>
              </a:rPr>
              <a:t>n present day he is considered as one of the best and greatest western composers of all time.</a:t>
            </a:r>
          </a:p>
          <a:p>
            <a:pPr>
              <a:lnSpc>
                <a:spcPct val="200000"/>
              </a:lnSpc>
            </a:pPr>
            <a:r>
              <a:rPr lang="en-US" cap="none" dirty="0" smtClean="0">
                <a:latin typeface="Times New Roman" panose="02020603050405020304" pitchFamily="18" charset="0"/>
                <a:cs typeface="Times New Roman" panose="02020603050405020304" pitchFamily="18" charset="0"/>
              </a:rPr>
              <a:t>He </a:t>
            </a:r>
            <a:r>
              <a:rPr lang="en-US" cap="none" dirty="0">
                <a:latin typeface="Times New Roman" panose="02020603050405020304" pitchFamily="18" charset="0"/>
                <a:cs typeface="Times New Roman" panose="02020603050405020304" pitchFamily="18" charset="0"/>
              </a:rPr>
              <a:t>was born in Eisenach, Thuringia, </a:t>
            </a:r>
            <a:r>
              <a:rPr lang="en-US" cap="none" dirty="0" smtClean="0">
                <a:latin typeface="Times New Roman" panose="02020603050405020304" pitchFamily="18" charset="0"/>
                <a:cs typeface="Times New Roman" panose="02020603050405020304" pitchFamily="18" charset="0"/>
              </a:rPr>
              <a:t>Germany and he came from a family of musicians stretching from </a:t>
            </a:r>
            <a:r>
              <a:rPr lang="en-US" cap="none" dirty="0">
                <a:latin typeface="Times New Roman" panose="02020603050405020304" pitchFamily="18" charset="0"/>
                <a:cs typeface="Times New Roman" panose="02020603050405020304" pitchFamily="18" charset="0"/>
              </a:rPr>
              <a:t>generations behind him. His </a:t>
            </a:r>
            <a:r>
              <a:rPr lang="en-US" cap="none" dirty="0" smtClean="0">
                <a:latin typeface="Times New Roman" panose="02020603050405020304" pitchFamily="18" charset="0"/>
                <a:cs typeface="Times New Roman" panose="02020603050405020304" pitchFamily="18" charset="0"/>
              </a:rPr>
              <a:t>Dad, </a:t>
            </a:r>
            <a:r>
              <a:rPr lang="en-US" cap="none" dirty="0">
                <a:latin typeface="Times New Roman" panose="02020603050405020304" pitchFamily="18" charset="0"/>
                <a:cs typeface="Times New Roman" panose="02020603050405020304" pitchFamily="18" charset="0"/>
              </a:rPr>
              <a:t>Johann Ambrosius, worked as the town musician in Eisenach, and it is believed that he taught young Johann to play the </a:t>
            </a:r>
            <a:r>
              <a:rPr lang="en-US" cap="none" dirty="0" smtClean="0">
                <a:latin typeface="Times New Roman" panose="02020603050405020304" pitchFamily="18" charset="0"/>
                <a:cs typeface="Times New Roman" panose="02020603050405020304" pitchFamily="18" charset="0"/>
              </a:rPr>
              <a:t>violin.</a:t>
            </a:r>
          </a:p>
          <a:p>
            <a:pPr>
              <a:lnSpc>
                <a:spcPct val="200000"/>
              </a:lnSpc>
            </a:pPr>
            <a:r>
              <a:rPr lang="en-US" cap="none" dirty="0" smtClean="0">
                <a:latin typeface="Times New Roman" panose="02020603050405020304" pitchFamily="18" charset="0"/>
                <a:cs typeface="Times New Roman" panose="02020603050405020304" pitchFamily="18" charset="0"/>
              </a:rPr>
              <a:t>At the age of seven, he was enrolled to school and he received religious teachings and studied Latin and other subjects.</a:t>
            </a:r>
          </a:p>
          <a:p>
            <a:pPr>
              <a:lnSpc>
                <a:spcPct val="200000"/>
              </a:lnSpc>
            </a:pPr>
            <a:r>
              <a:rPr lang="en-US" cap="none" dirty="0" smtClean="0">
                <a:latin typeface="Times New Roman" panose="02020603050405020304" pitchFamily="18" charset="0"/>
                <a:cs typeface="Times New Roman" panose="02020603050405020304" pitchFamily="18" charset="0"/>
              </a:rPr>
              <a:t>His Lutheran faith influenced his musical work .</a:t>
            </a:r>
            <a:endParaRPr lang="en-US" cap="none" dirty="0">
              <a:latin typeface="Times New Roman" panose="02020603050405020304" pitchFamily="18" charset="0"/>
              <a:cs typeface="Times New Roman" panose="02020603050405020304" pitchFamily="18" charset="0"/>
            </a:endParaRPr>
          </a:p>
          <a:p>
            <a:pPr>
              <a:lnSpc>
                <a:spcPct val="200000"/>
              </a:lnSpc>
            </a:pPr>
            <a:endParaRPr lang="en-US" cap="none" dirty="0" smtClean="0">
              <a:latin typeface="Times New Roman" panose="02020603050405020304" pitchFamily="18" charset="0"/>
              <a:cs typeface="Times New Roman" panose="02020603050405020304" pitchFamily="18" charset="0"/>
            </a:endParaRPr>
          </a:p>
          <a:p>
            <a:pPr>
              <a:lnSpc>
                <a:spcPct val="200000"/>
              </a:lnSpc>
            </a:pP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21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75" y="161317"/>
            <a:ext cx="10364451" cy="499083"/>
          </a:xfrm>
        </p:spPr>
        <p:txBody>
          <a:bodyPr>
            <a:normAutofit/>
          </a:bodyPr>
          <a:lstStyle/>
          <a:p>
            <a:r>
              <a:rPr lang="en-US" sz="2000" b="1" dirty="0" smtClean="0">
                <a:latin typeface="Times New Roman" panose="02020603050405020304" pitchFamily="18" charset="0"/>
                <a:cs typeface="Times New Roman" panose="02020603050405020304" pitchFamily="18" charset="0"/>
              </a:rPr>
              <a:t>Continued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167774" y="711200"/>
            <a:ext cx="10528926" cy="5372100"/>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A</a:t>
            </a:r>
            <a:r>
              <a:rPr lang="en-US" cap="none" dirty="0" smtClean="0">
                <a:latin typeface="Times New Roman" panose="02020603050405020304" pitchFamily="18" charset="0"/>
                <a:cs typeface="Times New Roman" panose="02020603050405020304" pitchFamily="18" charset="0"/>
              </a:rPr>
              <a:t>t the age of 10, his parents died and he went to live with his brother who was an organist who </a:t>
            </a:r>
            <a:r>
              <a:rPr lang="en-US" cap="none" dirty="0">
                <a:latin typeface="Times New Roman" panose="02020603050405020304" pitchFamily="18" charset="0"/>
                <a:cs typeface="Times New Roman" panose="02020603050405020304" pitchFamily="18" charset="0"/>
              </a:rPr>
              <a:t>taught </a:t>
            </a:r>
            <a:r>
              <a:rPr lang="en-US" cap="none" dirty="0" smtClean="0">
                <a:latin typeface="Times New Roman" panose="02020603050405020304" pitchFamily="18" charset="0"/>
                <a:cs typeface="Times New Roman" panose="02020603050405020304" pitchFamily="18" charset="0"/>
              </a:rPr>
              <a:t>Bach how to taught him how to play a keyboard. </a:t>
            </a:r>
          </a:p>
          <a:p>
            <a:pPr>
              <a:lnSpc>
                <a:spcPct val="200000"/>
              </a:lnSpc>
            </a:pPr>
            <a:r>
              <a:rPr lang="en-US" cap="none" dirty="0" smtClean="0">
                <a:latin typeface="Times New Roman" panose="02020603050405020304" pitchFamily="18" charset="0"/>
                <a:cs typeface="Times New Roman" panose="02020603050405020304" pitchFamily="18" charset="0"/>
              </a:rPr>
              <a:t>At school, Bach did well at school and he was selected to join a choir of the poor boys in </a:t>
            </a:r>
            <a:r>
              <a:rPr lang="en-US" cap="none" dirty="0">
                <a:latin typeface="Times New Roman" panose="02020603050405020304" pitchFamily="18" charset="0"/>
                <a:cs typeface="Times New Roman" panose="02020603050405020304" pitchFamily="18" charset="0"/>
              </a:rPr>
              <a:t>the school of Michaelskirche, Lüneburg, Germany</a:t>
            </a:r>
            <a:r>
              <a:rPr lang="en-US" cap="none" dirty="0" smtClean="0">
                <a:latin typeface="Times New Roman" panose="02020603050405020304" pitchFamily="18" charset="0"/>
                <a:cs typeface="Times New Roman" panose="02020603050405020304" pitchFamily="18" charset="0"/>
              </a:rPr>
              <a:t>.</a:t>
            </a:r>
          </a:p>
          <a:p>
            <a:pPr>
              <a:lnSpc>
                <a:spcPct val="200000"/>
              </a:lnSpc>
            </a:pPr>
            <a:r>
              <a:rPr lang="en-US" cap="none" dirty="0">
                <a:latin typeface="Times New Roman" panose="02020603050405020304" pitchFamily="18" charset="0"/>
                <a:cs typeface="Times New Roman" panose="02020603050405020304" pitchFamily="18" charset="0"/>
              </a:rPr>
              <a:t>He worked as an organist, then as a court composer at Cöthen </a:t>
            </a:r>
            <a:r>
              <a:rPr lang="en-US" cap="none" dirty="0" smtClean="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and then as musical director at St Thomas's church in Leipzig, producing many hundreds of choral and instrumental works (and hundreds of thousands of pages of handwritten parts)</a:t>
            </a:r>
            <a:endParaRPr lang="en-US" cap="none"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12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75" y="237517"/>
            <a:ext cx="10364451" cy="448283"/>
          </a:xfrm>
        </p:spPr>
        <p:txBody>
          <a:bodyPr>
            <a:normAutofit/>
          </a:bodyPr>
          <a:lstStyle/>
          <a:p>
            <a:r>
              <a:rPr lang="en-US" sz="2000" b="1" cap="none" dirty="0" smtClean="0"/>
              <a:t>J</a:t>
            </a:r>
            <a:r>
              <a:rPr lang="en-US" sz="2000" b="1" cap="none" dirty="0" smtClean="0">
                <a:latin typeface="Times New Roman" panose="02020603050405020304" pitchFamily="18" charset="0"/>
                <a:cs typeface="Times New Roman" panose="02020603050405020304" pitchFamily="18" charset="0"/>
              </a:rPr>
              <a:t>OHANN SEBASTIAN BACH IMAGES</a:t>
            </a:r>
            <a:endParaRPr lang="en-US" sz="2000" b="1" cap="none"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2"/>
          <a:stretch>
            <a:fillRect/>
          </a:stretch>
        </p:blipFill>
        <p:spPr>
          <a:xfrm>
            <a:off x="8756650" y="1139027"/>
            <a:ext cx="3057854" cy="2886873"/>
          </a:xfrm>
          <a:prstGeom prst="rect">
            <a:avLst/>
          </a:prstGeom>
        </p:spPr>
      </p:pic>
      <p:pic>
        <p:nvPicPr>
          <p:cNvPr id="5" name="Picture 4"/>
          <p:cNvPicPr>
            <a:picLocks noChangeAspect="1"/>
          </p:cNvPicPr>
          <p:nvPr/>
        </p:nvPicPr>
        <p:blipFill>
          <a:blip r:embed="rId3"/>
          <a:stretch>
            <a:fillRect/>
          </a:stretch>
        </p:blipFill>
        <p:spPr>
          <a:xfrm>
            <a:off x="5753101" y="1139027"/>
            <a:ext cx="2819400" cy="2886873"/>
          </a:xfrm>
          <a:prstGeom prst="rect">
            <a:avLst/>
          </a:prstGeom>
        </p:spPr>
      </p:pic>
      <p:pic>
        <p:nvPicPr>
          <p:cNvPr id="6" name="Picture 5"/>
          <p:cNvPicPr>
            <a:picLocks noChangeAspect="1"/>
          </p:cNvPicPr>
          <p:nvPr/>
        </p:nvPicPr>
        <p:blipFill>
          <a:blip r:embed="rId4"/>
          <a:stretch>
            <a:fillRect/>
          </a:stretch>
        </p:blipFill>
        <p:spPr>
          <a:xfrm>
            <a:off x="2860864" y="1139026"/>
            <a:ext cx="2708088" cy="2886873"/>
          </a:xfrm>
          <a:prstGeom prst="rect">
            <a:avLst/>
          </a:prstGeom>
        </p:spPr>
      </p:pic>
      <p:pic>
        <p:nvPicPr>
          <p:cNvPr id="7" name="Picture 6"/>
          <p:cNvPicPr>
            <a:picLocks noChangeAspect="1"/>
          </p:cNvPicPr>
          <p:nvPr/>
        </p:nvPicPr>
        <p:blipFill>
          <a:blip r:embed="rId5"/>
          <a:stretch>
            <a:fillRect/>
          </a:stretch>
        </p:blipFill>
        <p:spPr>
          <a:xfrm>
            <a:off x="148493" y="1139027"/>
            <a:ext cx="2528221" cy="2886872"/>
          </a:xfrm>
          <a:prstGeom prst="rect">
            <a:avLst/>
          </a:prstGeom>
        </p:spPr>
      </p:pic>
      <p:sp>
        <p:nvSpPr>
          <p:cNvPr id="8" name="TextBox 7"/>
          <p:cNvSpPr txBox="1"/>
          <p:nvPr/>
        </p:nvSpPr>
        <p:spPr>
          <a:xfrm>
            <a:off x="609600" y="4479125"/>
            <a:ext cx="12779704" cy="369332"/>
          </a:xfrm>
          <a:prstGeom prst="rect">
            <a:avLst/>
          </a:prstGeom>
          <a:noFill/>
        </p:spPr>
        <p:txBody>
          <a:bodyPr wrap="square" rtlCol="0">
            <a:spAutoFit/>
          </a:bodyPr>
          <a:lstStyle/>
          <a:p>
            <a:r>
              <a:rPr lang="en-US" dirty="0" smtClean="0"/>
              <a:t> Retrieved from: https</a:t>
            </a:r>
            <a:r>
              <a:rPr lang="en-US" dirty="0"/>
              <a:t>://www.biography.com/musician/johann-sebastian-bach</a:t>
            </a:r>
          </a:p>
        </p:txBody>
      </p:sp>
      <p:sp>
        <p:nvSpPr>
          <p:cNvPr id="3" name="TextBox 2"/>
          <p:cNvSpPr txBox="1"/>
          <p:nvPr/>
        </p:nvSpPr>
        <p:spPr>
          <a:xfrm>
            <a:off x="964575" y="4932350"/>
            <a:ext cx="7772401" cy="369332"/>
          </a:xfrm>
          <a:prstGeom prst="rect">
            <a:avLst/>
          </a:prstGeom>
          <a:noFill/>
        </p:spPr>
        <p:txBody>
          <a:bodyPr wrap="square" rtlCol="0">
            <a:spAutoFit/>
          </a:bodyPr>
          <a:lstStyle/>
          <a:p>
            <a:r>
              <a:rPr lang="en-US" dirty="0"/>
              <a:t>Notehttps://www.biography.com/musician/johann-sebastian-bach</a:t>
            </a:r>
          </a:p>
        </p:txBody>
      </p:sp>
    </p:spTree>
    <p:extLst>
      <p:ext uri="{BB962C8B-B14F-4D97-AF65-F5344CB8AC3E}">
        <p14:creationId xmlns:p14="http://schemas.microsoft.com/office/powerpoint/2010/main" val="119193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64183"/>
          </a:xfrm>
        </p:spPr>
        <p:txBody>
          <a:bodyPr>
            <a:normAutofit/>
          </a:bodyPr>
          <a:lstStyle/>
          <a:p>
            <a:r>
              <a:rPr lang="en-US" sz="2000" b="1" dirty="0" smtClean="0">
                <a:latin typeface="Times New Roman" panose="02020603050405020304" pitchFamily="18" charset="0"/>
                <a:cs typeface="Times New Roman" panose="02020603050405020304" pitchFamily="18" charset="0"/>
              </a:rPr>
              <a:t>Interesting </a:t>
            </a:r>
            <a:r>
              <a:rPr lang="en-US" sz="2000" b="1" dirty="0">
                <a:latin typeface="Times New Roman" panose="02020603050405020304" pitchFamily="18" charset="0"/>
                <a:cs typeface="Times New Roman" panose="02020603050405020304" pitchFamily="18" charset="0"/>
              </a:rPr>
              <a:t>personal information about johann sebastian bach</a:t>
            </a:r>
          </a:p>
        </p:txBody>
      </p:sp>
      <p:sp>
        <p:nvSpPr>
          <p:cNvPr id="3" name="Content Placeholder 2"/>
          <p:cNvSpPr>
            <a:spLocks noGrp="1"/>
          </p:cNvSpPr>
          <p:nvPr>
            <p:ph sz="quarter" idx="13"/>
          </p:nvPr>
        </p:nvSpPr>
        <p:spPr>
          <a:xfrm>
            <a:off x="1129674" y="1541592"/>
            <a:ext cx="10363826" cy="4935408"/>
          </a:xfrm>
        </p:spPr>
        <p:txBody>
          <a:bodyPr>
            <a:normAutofit/>
          </a:bodyPr>
          <a:lstStyle/>
          <a:p>
            <a:pPr>
              <a:lnSpc>
                <a:spcPct val="200000"/>
              </a:lnSpc>
            </a:pPr>
            <a:r>
              <a:rPr lang="en-US" dirty="0" smtClean="0">
                <a:latin typeface="Times New Roman" panose="02020603050405020304" pitchFamily="18" charset="0"/>
                <a:cs typeface="Times New Roman" panose="02020603050405020304" pitchFamily="18" charset="0"/>
              </a:rPr>
              <a:t>J</a:t>
            </a:r>
            <a:r>
              <a:rPr lang="en-US" cap="none" dirty="0" smtClean="0">
                <a:latin typeface="Times New Roman" panose="02020603050405020304" pitchFamily="18" charset="0"/>
                <a:cs typeface="Times New Roman" panose="02020603050405020304" pitchFamily="18" charset="0"/>
              </a:rPr>
              <a:t>ohann married twice and had 8 surviving children's, three of whom later became reputable composers in their own right.</a:t>
            </a:r>
          </a:p>
          <a:p>
            <a:pPr>
              <a:lnSpc>
                <a:spcPct val="200000"/>
              </a:lnSpc>
            </a:pPr>
            <a:r>
              <a:rPr lang="en-US" cap="none" dirty="0" smtClean="0">
                <a:latin typeface="Times New Roman" panose="02020603050405020304" pitchFamily="18" charset="0"/>
                <a:cs typeface="Times New Roman" panose="02020603050405020304" pitchFamily="18" charset="0"/>
              </a:rPr>
              <a:t>He was a religious man, however his first wife died when he was far away conducting personal business.</a:t>
            </a:r>
          </a:p>
          <a:p>
            <a:pPr>
              <a:lnSpc>
                <a:spcPct val="200000"/>
              </a:lnSpc>
            </a:pPr>
            <a:r>
              <a:rPr lang="en-US" cap="none" dirty="0" smtClean="0">
                <a:latin typeface="Times New Roman" panose="02020603050405020304" pitchFamily="18" charset="0"/>
                <a:cs typeface="Times New Roman" panose="02020603050405020304" pitchFamily="18" charset="0"/>
              </a:rPr>
              <a:t>Unfortunately, 12 of his 20 children died while they were still infants. </a:t>
            </a:r>
            <a:endParaRPr lang="en-US" cap="none" dirty="0">
              <a:latin typeface="Times New Roman" panose="02020603050405020304" pitchFamily="18" charset="0"/>
              <a:cs typeface="Times New Roman" panose="02020603050405020304" pitchFamily="18" charset="0"/>
            </a:endParaRPr>
          </a:p>
          <a:p>
            <a:pPr>
              <a:lnSpc>
                <a:spcPct val="200000"/>
              </a:lnSpc>
            </a:pPr>
            <a:r>
              <a:rPr lang="en-US" cap="none" dirty="0" smtClean="0">
                <a:latin typeface="Times New Roman" panose="02020603050405020304" pitchFamily="18" charset="0"/>
                <a:cs typeface="Times New Roman" panose="02020603050405020304" pitchFamily="18" charset="0"/>
              </a:rPr>
              <a:t>One of his son disappeared from home under mysterious circumstances while he had a son who had learning difficulties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90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975" y="224817"/>
            <a:ext cx="7747625" cy="384783"/>
          </a:xfrm>
        </p:spPr>
        <p:txBody>
          <a:bodyPr>
            <a:normAutofit/>
          </a:bodyPr>
          <a:lstStyle/>
          <a:p>
            <a:r>
              <a:rPr lang="en-US" sz="2000" b="1" cap="none" dirty="0" smtClean="0">
                <a:latin typeface="Times New Roman" panose="02020603050405020304" pitchFamily="18" charset="0"/>
                <a:cs typeface="Times New Roman" panose="02020603050405020304" pitchFamily="18" charset="0"/>
              </a:rPr>
              <a:t>JOHANN SEBASTIAN BATCH MUSICAL ELEMENTS</a:t>
            </a:r>
            <a:endParaRPr lang="en-US" sz="20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22300" y="1058992"/>
            <a:ext cx="11226800" cy="5633908"/>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J</a:t>
            </a:r>
            <a:r>
              <a:rPr lang="en-US" cap="none" dirty="0" smtClean="0">
                <a:latin typeface="Times New Roman" panose="02020603050405020304" pitchFamily="18" charset="0"/>
                <a:cs typeface="Times New Roman" panose="02020603050405020304" pitchFamily="18" charset="0"/>
              </a:rPr>
              <a:t>ohann style of music was baroque</a:t>
            </a:r>
            <a:r>
              <a:rPr lang="en-US" dirty="0" smtClean="0">
                <a:latin typeface="Times New Roman" panose="02020603050405020304" pitchFamily="18" charset="0"/>
                <a:cs typeface="Times New Roman" panose="02020603050405020304" pitchFamily="18" charset="0"/>
              </a:rPr>
              <a:t>, t</a:t>
            </a:r>
            <a:r>
              <a:rPr lang="en-US" cap="none" dirty="0" smtClean="0">
                <a:latin typeface="Times New Roman" panose="02020603050405020304" pitchFamily="18" charset="0"/>
                <a:cs typeface="Times New Roman" panose="02020603050405020304" pitchFamily="18" charset="0"/>
              </a:rPr>
              <a:t>hat was characterized by a lot of notes, steady shifts of underlying harmony, and simple motoric rhythms.</a:t>
            </a:r>
          </a:p>
          <a:p>
            <a:pPr>
              <a:lnSpc>
                <a:spcPct val="200000"/>
              </a:lnSpc>
            </a:pPr>
            <a:r>
              <a:rPr lang="en-US" cap="none" dirty="0" smtClean="0">
                <a:latin typeface="Times New Roman" panose="02020603050405020304" pitchFamily="18" charset="0"/>
                <a:cs typeface="Times New Roman" panose="02020603050405020304" pitchFamily="18" charset="0"/>
              </a:rPr>
              <a:t>Some described his music as ‘sewing machine music’</a:t>
            </a:r>
          </a:p>
          <a:p>
            <a:pPr>
              <a:lnSpc>
                <a:spcPct val="200000"/>
              </a:lnSpc>
            </a:pPr>
            <a:r>
              <a:rPr lang="en-US" cap="none" dirty="0" smtClean="0">
                <a:latin typeface="Times New Roman" panose="02020603050405020304" pitchFamily="18" charset="0"/>
                <a:cs typeface="Times New Roman" panose="02020603050405020304" pitchFamily="18" charset="0"/>
              </a:rPr>
              <a:t>His music also featured extra ordinary jazzy chords and some exciting dissonance.</a:t>
            </a:r>
          </a:p>
          <a:p>
            <a:pPr>
              <a:lnSpc>
                <a:spcPct val="200000"/>
              </a:lnSpc>
            </a:pPr>
            <a:r>
              <a:rPr lang="en-US" cap="none" dirty="0" smtClean="0">
                <a:latin typeface="Times New Roman" panose="02020603050405020304" pitchFamily="18" charset="0"/>
                <a:cs typeface="Times New Roman" panose="02020603050405020304" pitchFamily="18" charset="0"/>
              </a:rPr>
              <a:t>His music was absolute music meaning his music could work effectively on a guitar as well as a piano, as a choral work or even as an orchestral arrangement</a:t>
            </a: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24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975" y="224817"/>
            <a:ext cx="10364451" cy="499083"/>
          </a:xfrm>
        </p:spPr>
        <p:txBody>
          <a:bodyPr>
            <a:normAutofit/>
          </a:bodyPr>
          <a:lstStyle/>
          <a:p>
            <a:r>
              <a:rPr lang="en-US" sz="2000" b="1" dirty="0" smtClean="0">
                <a:latin typeface="Times New Roman" panose="02020603050405020304" pitchFamily="18" charset="0"/>
                <a:cs typeface="Times New Roman" panose="02020603050405020304" pitchFamily="18" charset="0"/>
              </a:rPr>
              <a:t>Continued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856937" y="1008192"/>
            <a:ext cx="11189326" cy="5379908"/>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B</a:t>
            </a:r>
            <a:r>
              <a:rPr lang="en-US" cap="none" dirty="0" smtClean="0">
                <a:latin typeface="Times New Roman" panose="02020603050405020304" pitchFamily="18" charset="0"/>
                <a:cs typeface="Times New Roman" panose="02020603050405020304" pitchFamily="18" charset="0"/>
              </a:rPr>
              <a:t>atch excelled at fugue as well as counterpart music</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200000"/>
              </a:lnSpc>
            </a:pPr>
            <a:r>
              <a:rPr lang="en-US" dirty="0">
                <a:latin typeface="Times New Roman" panose="02020603050405020304" pitchFamily="18" charset="0"/>
                <a:cs typeface="Times New Roman" panose="02020603050405020304" pitchFamily="18" charset="0"/>
              </a:rPr>
              <a:t>A </a:t>
            </a:r>
            <a:r>
              <a:rPr lang="en-US" cap="none" dirty="0" smtClean="0">
                <a:latin typeface="Times New Roman" panose="02020603050405020304" pitchFamily="18" charset="0"/>
                <a:cs typeface="Times New Roman" panose="02020603050405020304" pitchFamily="18" charset="0"/>
              </a:rPr>
              <a:t>fugue is a kind of musical chase between two or more lines. the first line starts; after a few seconds the second line joins in.</a:t>
            </a:r>
          </a:p>
          <a:p>
            <a:pPr>
              <a:lnSpc>
                <a:spcPct val="200000"/>
              </a:lnSpc>
            </a:pPr>
            <a:r>
              <a:rPr lang="en-US" cap="none" dirty="0" smtClean="0">
                <a:latin typeface="Times New Roman" panose="02020603050405020304" pitchFamily="18" charset="0"/>
                <a:cs typeface="Times New Roman" panose="02020603050405020304" pitchFamily="18" charset="0"/>
              </a:rPr>
              <a:t>Keyboard and chords were his main musical instruments. </a:t>
            </a:r>
          </a:p>
          <a:p>
            <a:pPr>
              <a:lnSpc>
                <a:spcPct val="200000"/>
              </a:lnSpc>
            </a:pPr>
            <a:r>
              <a:rPr lang="en-US" cap="none" dirty="0">
                <a:latin typeface="Times New Roman" panose="02020603050405020304" pitchFamily="18" charset="0"/>
                <a:cs typeface="Times New Roman" panose="02020603050405020304" pitchFamily="18" charset="0"/>
              </a:rPr>
              <a:t>He was an expert storyteller as well, often using melody to suggest actions or </a:t>
            </a:r>
            <a:r>
              <a:rPr lang="en-US" cap="none" dirty="0" smtClean="0">
                <a:latin typeface="Times New Roman" panose="02020603050405020304" pitchFamily="18" charset="0"/>
                <a:cs typeface="Times New Roman" panose="02020603050405020304" pitchFamily="18" charset="0"/>
              </a:rPr>
              <a:t>events.</a:t>
            </a:r>
          </a:p>
          <a:p>
            <a:pPr>
              <a:lnSpc>
                <a:spcPct val="200000"/>
              </a:lnSpc>
            </a:pPr>
            <a:r>
              <a:rPr lang="en-US" cap="none" dirty="0" smtClean="0">
                <a:latin typeface="Times New Roman" panose="02020603050405020304" pitchFamily="18" charset="0"/>
                <a:cs typeface="Times New Roman" panose="02020603050405020304" pitchFamily="18" charset="0"/>
              </a:rPr>
              <a:t>Bach used </a:t>
            </a:r>
            <a:r>
              <a:rPr lang="en-US" cap="none" dirty="0">
                <a:latin typeface="Times New Roman" panose="02020603050405020304" pitchFamily="18" charset="0"/>
                <a:cs typeface="Times New Roman" panose="02020603050405020304" pitchFamily="18" charset="0"/>
              </a:rPr>
              <a:t>counterpoint, the playing of multiple melodies simultaneously, and fugue, the repetition of a melody with slight variations, to create richly detailed compositions. </a:t>
            </a:r>
          </a:p>
        </p:txBody>
      </p:sp>
    </p:spTree>
    <p:extLst>
      <p:ext uri="{BB962C8B-B14F-4D97-AF65-F5344CB8AC3E}">
        <p14:creationId xmlns:p14="http://schemas.microsoft.com/office/powerpoint/2010/main" val="354929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74" y="148617"/>
            <a:ext cx="10364451" cy="626083"/>
          </a:xfrm>
        </p:spPr>
        <p:txBody>
          <a:bodyPr>
            <a:normAutofit/>
          </a:bodyPr>
          <a:lstStyle/>
          <a:p>
            <a:r>
              <a:rPr lang="en-US" sz="2000" b="1" dirty="0">
                <a:latin typeface="Times New Roman" panose="02020603050405020304" pitchFamily="18" charset="0"/>
                <a:cs typeface="Times New Roman" panose="02020603050405020304" pitchFamily="18" charset="0"/>
              </a:rPr>
              <a:t>Alberto Ginastera</a:t>
            </a:r>
          </a:p>
        </p:txBody>
      </p:sp>
      <p:sp>
        <p:nvSpPr>
          <p:cNvPr id="3" name="Content Placeholder 2"/>
          <p:cNvSpPr>
            <a:spLocks noGrp="1"/>
          </p:cNvSpPr>
          <p:nvPr>
            <p:ph sz="quarter" idx="13"/>
          </p:nvPr>
        </p:nvSpPr>
        <p:spPr>
          <a:xfrm>
            <a:off x="787400" y="995492"/>
            <a:ext cx="11404600" cy="5113208"/>
          </a:xfrm>
        </p:spPr>
        <p:txBody>
          <a:bodyPr/>
          <a:lstStyle/>
          <a:p>
            <a:pPr>
              <a:lnSpc>
                <a:spcPct val="200000"/>
              </a:lnSpc>
            </a:pPr>
            <a:r>
              <a:rPr lang="en-US" dirty="0" smtClean="0">
                <a:latin typeface="Times New Roman" panose="02020603050405020304" pitchFamily="18" charset="0"/>
                <a:cs typeface="Times New Roman" panose="02020603050405020304" pitchFamily="18" charset="0"/>
              </a:rPr>
              <a:t>A</a:t>
            </a:r>
            <a:r>
              <a:rPr lang="en-US" cap="none" dirty="0" smtClean="0">
                <a:latin typeface="Times New Roman" panose="02020603050405020304" pitchFamily="18" charset="0"/>
                <a:cs typeface="Times New Roman" panose="02020603050405020304" pitchFamily="18" charset="0"/>
              </a:rPr>
              <a:t>lberto </a:t>
            </a:r>
            <a:r>
              <a:rPr lang="en-US" cap="none" dirty="0">
                <a:latin typeface="Times New Roman" panose="02020603050405020304" pitchFamily="18" charset="0"/>
                <a:cs typeface="Times New Roman" panose="02020603050405020304" pitchFamily="18" charset="0"/>
              </a:rPr>
              <a:t>E</a:t>
            </a:r>
            <a:r>
              <a:rPr lang="en-US" cap="none" dirty="0" smtClean="0">
                <a:latin typeface="Times New Roman" panose="02020603050405020304" pitchFamily="18" charset="0"/>
                <a:cs typeface="Times New Roman" panose="02020603050405020304" pitchFamily="18" charset="0"/>
              </a:rPr>
              <a:t>varisto Ginastera was born on April 11 1916, in Buenos Aires, Argentina to a Catalan father and an Italian mother  and died on June 25, 1983, in Geneva Switzerland. </a:t>
            </a:r>
          </a:p>
          <a:p>
            <a:pPr>
              <a:lnSpc>
                <a:spcPct val="200000"/>
              </a:lnSpc>
            </a:pPr>
            <a:r>
              <a:rPr lang="en-US" cap="none" dirty="0" smtClean="0">
                <a:latin typeface="Times New Roman" panose="02020603050405020304" pitchFamily="18" charset="0"/>
                <a:cs typeface="Times New Roman" panose="02020603050405020304" pitchFamily="18" charset="0"/>
              </a:rPr>
              <a:t>He was one of the leading 20</a:t>
            </a:r>
            <a:r>
              <a:rPr lang="en-US" cap="none" baseline="30000" dirty="0" smtClean="0">
                <a:latin typeface="Times New Roman" panose="02020603050405020304" pitchFamily="18" charset="0"/>
                <a:cs typeface="Times New Roman" panose="02020603050405020304" pitchFamily="18" charset="0"/>
              </a:rPr>
              <a:t>th</a:t>
            </a:r>
            <a:r>
              <a:rPr lang="en-US" cap="none" dirty="0" smtClean="0">
                <a:latin typeface="Times New Roman" panose="02020603050405020304" pitchFamily="18" charset="0"/>
                <a:cs typeface="Times New Roman" panose="02020603050405020304" pitchFamily="18" charset="0"/>
              </a:rPr>
              <a:t> century Latin- American composer. He </a:t>
            </a:r>
            <a:r>
              <a:rPr lang="en-US" cap="none" dirty="0">
                <a:latin typeface="Times New Roman" panose="02020603050405020304" pitchFamily="18" charset="0"/>
                <a:cs typeface="Times New Roman" panose="02020603050405020304" pitchFamily="18" charset="0"/>
              </a:rPr>
              <a:t>was famous due </a:t>
            </a:r>
            <a:r>
              <a:rPr lang="en-US" cap="none" dirty="0" smtClean="0">
                <a:latin typeface="Times New Roman" panose="02020603050405020304" pitchFamily="18" charset="0"/>
                <a:cs typeface="Times New Roman" panose="02020603050405020304" pitchFamily="18" charset="0"/>
              </a:rPr>
              <a:t>to </a:t>
            </a:r>
            <a:r>
              <a:rPr lang="en-US" cap="none" dirty="0">
                <a:latin typeface="Times New Roman" panose="02020603050405020304" pitchFamily="18" charset="0"/>
                <a:cs typeface="Times New Roman" panose="02020603050405020304" pitchFamily="18" charset="0"/>
              </a:rPr>
              <a:t>his use of local and national musical idioms in his compositions</a:t>
            </a:r>
            <a:r>
              <a:rPr lang="en-US" cap="none" dirty="0" smtClean="0">
                <a:latin typeface="Times New Roman" panose="02020603050405020304" pitchFamily="18" charset="0"/>
                <a:cs typeface="Times New Roman" panose="02020603050405020304" pitchFamily="18" charset="0"/>
              </a:rPr>
              <a:t>.</a:t>
            </a:r>
          </a:p>
          <a:p>
            <a:pPr>
              <a:lnSpc>
                <a:spcPct val="200000"/>
              </a:lnSpc>
            </a:pPr>
            <a:r>
              <a:rPr lang="en-US" cap="none" dirty="0">
                <a:latin typeface="Times New Roman" panose="02020603050405020304" pitchFamily="18" charset="0"/>
                <a:cs typeface="Times New Roman" panose="02020603050405020304" pitchFamily="18" charset="0"/>
              </a:rPr>
              <a:t>Alberto studied music privately as a child, later enrolling at the National Conservatoire of Music in his home city.</a:t>
            </a:r>
          </a:p>
        </p:txBody>
      </p:sp>
    </p:spTree>
    <p:extLst>
      <p:ext uri="{BB962C8B-B14F-4D97-AF65-F5344CB8AC3E}">
        <p14:creationId xmlns:p14="http://schemas.microsoft.com/office/powerpoint/2010/main" val="16933658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246</TotalTime>
  <Words>1400</Words>
  <Application>Microsoft Office PowerPoint</Application>
  <PresentationFormat>Custom</PresentationFormat>
  <Paragraphs>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Droplet</vt:lpstr>
      <vt:lpstr>SLO Music Research Project </vt:lpstr>
      <vt:lpstr>johann sebastian bach</vt:lpstr>
      <vt:lpstr>time period and location in which johann sebastian bach lived</vt:lpstr>
      <vt:lpstr>Continued</vt:lpstr>
      <vt:lpstr>JOHANN SEBASTIAN BACH IMAGES</vt:lpstr>
      <vt:lpstr>Interesting personal information about johann sebastian bach</vt:lpstr>
      <vt:lpstr>JOHANN SEBASTIAN BATCH MUSICAL ELEMENTS</vt:lpstr>
      <vt:lpstr>Continued</vt:lpstr>
      <vt:lpstr>Alberto Ginastera</vt:lpstr>
      <vt:lpstr>time period and location in which Alberto Ginastera lived</vt:lpstr>
      <vt:lpstr>Continued</vt:lpstr>
      <vt:lpstr>Alberto Ginastera IMAGES</vt:lpstr>
      <vt:lpstr>Interesting personal information about Alberto Ginastera </vt:lpstr>
      <vt:lpstr>Alberto Ginastera MUSICAL ELEMENTS</vt:lpstr>
      <vt:lpstr>Comparing Alberto Ginastera and johann sebastian bach work </vt:lpstr>
      <vt:lpstr>So what?</vt:lpstr>
      <vt:lpstr>References</vt:lpstr>
      <vt:lpstr>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 Music Research Project</dc:title>
  <dc:creator>Kelvin Karenga Kaboi</dc:creator>
  <cp:lastModifiedBy>Windows User</cp:lastModifiedBy>
  <cp:revision>64</cp:revision>
  <dcterms:created xsi:type="dcterms:W3CDTF">2021-06-26T16:11:25Z</dcterms:created>
  <dcterms:modified xsi:type="dcterms:W3CDTF">2021-06-29T04:20:38Z</dcterms:modified>
</cp:coreProperties>
</file>